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handoutMasterIdLst>
    <p:handoutMasterId r:id="rId30"/>
  </p:handoutMasterIdLst>
  <p:sldIdLst>
    <p:sldId id="732" r:id="rId4"/>
    <p:sldId id="734" r:id="rId6"/>
    <p:sldId id="730" r:id="rId7"/>
    <p:sldId id="714" r:id="rId8"/>
    <p:sldId id="737" r:id="rId9"/>
    <p:sldId id="716" r:id="rId10"/>
    <p:sldId id="684" r:id="rId11"/>
    <p:sldId id="736" r:id="rId12"/>
    <p:sldId id="687" r:id="rId13"/>
    <p:sldId id="724" r:id="rId14"/>
    <p:sldId id="731" r:id="rId15"/>
    <p:sldId id="719" r:id="rId16"/>
    <p:sldId id="720" r:id="rId17"/>
    <p:sldId id="717" r:id="rId18"/>
    <p:sldId id="718" r:id="rId19"/>
    <p:sldId id="727" r:id="rId20"/>
    <p:sldId id="721" r:id="rId21"/>
    <p:sldId id="738" r:id="rId22"/>
    <p:sldId id="688" r:id="rId23"/>
    <p:sldId id="728" r:id="rId24"/>
    <p:sldId id="735" r:id="rId25"/>
    <p:sldId id="691" r:id="rId26"/>
    <p:sldId id="722" r:id="rId27"/>
    <p:sldId id="725" r:id="rId28"/>
    <p:sldId id="713"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1128"/>
    <a:srgbClr val="FFB9B9"/>
    <a:srgbClr val="FFA3A3"/>
    <a:srgbClr val="FFDFDF"/>
    <a:srgbClr val="F0A1B9"/>
    <a:srgbClr val="F9D8E2"/>
    <a:srgbClr val="E87092"/>
    <a:srgbClr val="F4C0CF"/>
    <a:srgbClr val="F9EAED"/>
    <a:srgbClr val="701F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65CDBC2-B764-4A33-ABC6-A42974D34411}" styleName="表样式 1 12">
    <a:wholeTbl>
      <a:tcTxStyle>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bg1">
              <a:alpha val="0"/>
            </a:schemeClr>
          </a:solidFill>
        </a:fill>
      </a:tcStyle>
    </a:wholeTbl>
    <a:band2H>
      <a:tcStyle>
        <a:tcBdr/>
        <a:fill>
          <a:solidFill>
            <a:schemeClr val="accent1">
              <a:alpha val="25000"/>
              <a:lumMod val="40000"/>
              <a:lumOff val="60000"/>
            </a:schemeClr>
          </a:solidFill>
        </a:fill>
      </a:tcStyle>
    </a:band2H>
    <a:band1V>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25000"/>
              <a:lumMod val="40000"/>
              <a:lumOff val="60000"/>
            </a:schemeClr>
          </a:solidFill>
        </a:fill>
      </a:tcStyle>
    </a:band1V>
    <a:lastCol>
      <a:tcTxStyle b="on">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40000"/>
              <a:lumMod val="40000"/>
              <a:lumOff val="60000"/>
            </a:schemeClr>
          </a:solidFill>
        </a:fill>
      </a:tcStyle>
    </a:lastCol>
    <a:firstCol>
      <a:tcTxStyle b="on">
        <a:fontRef idx="none">
          <a:schemeClr val="tx1"/>
        </a:fontRef>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alpha val="40000"/>
              <a:lumMod val="40000"/>
              <a:lumOff val="60000"/>
            </a:schemeClr>
          </a:solidFill>
        </a:fill>
      </a:tcStyle>
    </a:firstCol>
    <a:lastRow>
      <a:tcTxStyle b="on">
        <a:fontRef idx="none">
          <a:schemeClr val="accent1"/>
        </a:fontRef>
      </a:tcTxStyle>
      <a:tcStyle>
        <a:tcBdr>
          <a:left>
            <a:ln>
              <a:noFill/>
            </a:ln>
          </a:left>
          <a:right>
            <a:ln>
              <a:noFill/>
            </a:ln>
          </a:right>
          <a:top>
            <a:ln w="9525" cmpd="sng">
              <a:solidFill>
                <a:schemeClr val="accent1"/>
              </a:solidFill>
            </a:ln>
          </a:top>
          <a:bottom>
            <a:ln w="9525" cmpd="sng">
              <a:solidFill>
                <a:schemeClr val="accent1"/>
              </a:solidFill>
            </a:ln>
          </a:bottom>
          <a:insideH>
            <a:ln>
              <a:noFill/>
            </a:ln>
          </a:insideH>
          <a:insideV>
            <a:ln>
              <a:noFill/>
            </a:ln>
          </a:insideV>
        </a:tcBdr>
        <a:fill>
          <a:solidFill>
            <a:schemeClr val="bg1">
              <a:alpha val="0"/>
            </a:schemeClr>
          </a:solidFill>
        </a:fill>
      </a:tcStyle>
    </a:lastRow>
    <a:firstRow>
      <a:tcTxStyle b="on">
        <a:fontRef idx="none">
          <a:schemeClr val="bg1"/>
        </a:fontRef>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7615" autoAdjust="0"/>
  </p:normalViewPr>
  <p:slideViewPr>
    <p:cSldViewPr snapToGrid="0">
      <p:cViewPr varScale="1">
        <p:scale>
          <a:sx n="101" d="100"/>
          <a:sy n="101" d="100"/>
        </p:scale>
        <p:origin x="408" y="102"/>
      </p:cViewPr>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84.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7B469C68-B96B-4B00-A936-4ED691395EE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78957953-4CC8-4E4A-AD2D-7A5A0B36E81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3_标题幻灯片">
    <p:spTree>
      <p:nvGrpSpPr>
        <p:cNvPr id="1" name=""/>
        <p:cNvGrpSpPr/>
        <p:nvPr/>
      </p:nvGrpSpPr>
      <p:grpSpPr>
        <a:xfrm>
          <a:off x="0" y="0"/>
          <a:ext cx="0" cy="0"/>
          <a:chOff x="0" y="0"/>
          <a:chExt cx="0" cy="0"/>
        </a:xfrm>
      </p:grpSpPr>
      <p:sp>
        <p:nvSpPr>
          <p:cNvPr id="10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0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4_标题幻灯片">
    <p:spTree>
      <p:nvGrpSpPr>
        <p:cNvPr id="1" name=""/>
        <p:cNvGrpSpPr/>
        <p:nvPr/>
      </p:nvGrpSpPr>
      <p:grpSpPr>
        <a:xfrm>
          <a:off x="0" y="0"/>
          <a:ext cx="0" cy="0"/>
          <a:chOff x="0" y="0"/>
          <a:chExt cx="0" cy="0"/>
        </a:xfrm>
      </p:grpSpPr>
      <p:sp>
        <p:nvSpPr>
          <p:cNvPr id="18" name="文本占位符 13"/>
          <p:cNvSpPr>
            <a:spLocks noGrp="1"/>
          </p:cNvSpPr>
          <p:nvPr userDrawn="1">
            <p:ph type="body" sz="quarter" idx="12" hasCustomPrompt="1"/>
          </p:nvPr>
        </p:nvSpPr>
        <p:spPr>
          <a:xfrm>
            <a:off x="3522388" y="2973614"/>
            <a:ext cx="5147224" cy="830997"/>
          </a:xfrm>
          <a:prstGeom prst="rect">
            <a:avLst/>
          </a:prstGeom>
        </p:spPr>
        <p:txBody>
          <a:bodyPr wrap="square" lIns="0" tIns="0" rIns="0" bIns="0">
            <a:spAutoFit/>
          </a:bodyPr>
          <a:lstStyle>
            <a:lvl1pPr marL="0" indent="0" algn="ctr">
              <a:buNone/>
              <a:defRPr lang="zh-CN" altLang="en-US" sz="6000" b="1" spc="600" dirty="0">
                <a:solidFill>
                  <a:schemeClr val="accent1"/>
                </a:solidFill>
                <a:latin typeface="+mj-ea"/>
                <a:ea typeface="+mj-ea"/>
              </a:defRPr>
            </a:lvl1pPr>
          </a:lstStyle>
          <a:p>
            <a:pPr marL="0" lvl="0" algn="dist" fontAlgn="base"/>
            <a:r>
              <a:rPr lang="zh-CN" altLang="en-US" dirty="0"/>
              <a:t>输入标题</a:t>
            </a:r>
            <a:endParaRPr lang="zh-CN" altLang="en-US" dirty="0"/>
          </a:p>
        </p:txBody>
      </p:sp>
      <p:sp>
        <p:nvSpPr>
          <p:cNvPr id="16" name="文本占位符 15"/>
          <p:cNvSpPr>
            <a:spLocks noGrp="1"/>
          </p:cNvSpPr>
          <p:nvPr>
            <p:ph type="body" sz="quarter" idx="10" hasCustomPrompt="1"/>
          </p:nvPr>
        </p:nvSpPr>
        <p:spPr>
          <a:xfrm>
            <a:off x="5645556" y="1886726"/>
            <a:ext cx="900888" cy="830997"/>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wrap="none" lIns="0" tIns="0" rIns="0" bIns="0">
            <a:spAutoFit/>
          </a:bodyPr>
          <a:lstStyle>
            <a:lvl1pPr marL="0" indent="0" algn="ctr">
              <a:buNone/>
              <a:defRPr lang="zh-CN" altLang="en-US" sz="6000" spc="0" dirty="0">
                <a:solidFill>
                  <a:schemeClr val="tx1"/>
                </a:solidFill>
                <a:latin typeface="+mn-ea"/>
                <a:ea typeface="+mn-ea"/>
              </a:defRPr>
            </a:lvl1pPr>
          </a:lstStyle>
          <a:p>
            <a:pPr marL="0" lvl="0" algn="dist" fontAlgn="base"/>
            <a:r>
              <a:rPr lang="en-US" altLang="zh-CN" dirty="0"/>
              <a:t>01</a:t>
            </a:r>
            <a:endParaRPr lang="zh-CN" altLang="en-US" dirty="0"/>
          </a:p>
        </p:txBody>
      </p:sp>
      <p:sp>
        <p:nvSpPr>
          <p:cNvPr id="12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2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
        <p:nvSpPr>
          <p:cNvPr id="26" name="文本占位符 3"/>
          <p:cNvSpPr>
            <a:spLocks noGrp="1"/>
          </p:cNvSpPr>
          <p:nvPr>
            <p:ph type="body" sz="quarter" idx="15" hasCustomPrompt="1"/>
          </p:nvPr>
        </p:nvSpPr>
        <p:spPr>
          <a:xfrm>
            <a:off x="3808179" y="2645581"/>
            <a:ext cx="4575642" cy="259267"/>
          </a:xfrm>
          <a:prstGeom prst="rect">
            <a:avLst/>
          </a:prstGeom>
        </p:spPr>
        <p:txBody>
          <a:bodyPr lIns="0" tIns="0" rIns="0" bIns="0"/>
          <a:lstStyle>
            <a:lvl1pPr marL="0" indent="0" algn="ctr">
              <a:lnSpc>
                <a:spcPct val="130000"/>
              </a:lnSpc>
              <a:spcBef>
                <a:spcPts val="0"/>
              </a:spcBef>
              <a:buNone/>
              <a:defRPr sz="1200" spc="300">
                <a:latin typeface="+mn-ea"/>
                <a:ea typeface="+mn-ea"/>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ltLang="zh-CN" dirty="0"/>
              <a:t>PART ONE</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442913" y="873125"/>
            <a:ext cx="4869867" cy="405102"/>
          </a:xfrm>
          <a:prstGeom prst="rect">
            <a:avLst/>
          </a:prstGeom>
        </p:spPr>
        <p:txBody>
          <a:bodyPr wrap="square" lIns="72000" tIns="36000" rIns="72000" bIns="36000">
            <a:spAutoFit/>
          </a:bodyPr>
          <a:lstStyle>
            <a:lvl1pPr algn="l">
              <a:defRPr lang="zh-CN" altLang="en-US" sz="2400" b="1" spc="0" dirty="0">
                <a:solidFill>
                  <a:schemeClr val="accent1"/>
                </a:solidFill>
                <a:latin typeface="+mj-ea"/>
                <a:ea typeface="+mj-ea"/>
                <a:cs typeface="+mn-cs"/>
              </a:defRPr>
            </a:lvl1pPr>
          </a:lstStyle>
          <a:p>
            <a:pPr marL="0" lvl="0" algn="dist" fontAlgn="base"/>
            <a:r>
              <a:rPr lang="zh-CN" altLang="en-US" dirty="0"/>
              <a:t>单击此处标题</a:t>
            </a:r>
            <a:endParaRPr lang="zh-CN" altLang="en-US" dirty="0"/>
          </a:p>
        </p:txBody>
      </p:sp>
      <p:sp>
        <p:nvSpPr>
          <p:cNvPr id="12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12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srcRect t="15022" b="13566"/>
          <a:stretch>
            <a:fillRect/>
          </a:stretch>
        </p:blipFill>
        <p:spPr>
          <a:xfrm>
            <a:off x="10409645" y="88780"/>
            <a:ext cx="1660662" cy="7969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B708-664F-4770-AECF-BA1A1B220D57}" type="datetimeFigureOut">
              <a:rPr lang="zh-CN" altLang="en-US" smtClean="0"/>
            </a:fld>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png"/><Relationship Id="rId7" Type="http://schemas.openxmlformats.org/officeDocument/2006/relationships/image" Target="../media/image4.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png"/><Relationship Id="rId7" Type="http://schemas.openxmlformats.org/officeDocument/2006/relationships/image" Target="../media/image4.png"/><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34.tiff"/></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7.emf"/><Relationship Id="rId3" Type="http://schemas.openxmlformats.org/officeDocument/2006/relationships/oleObject" Target="../embeddings/oleObject1.bin"/><Relationship Id="rId2" Type="http://schemas.openxmlformats.org/officeDocument/2006/relationships/image" Target="../media/image36.tiff"/><Relationship Id="rId1" Type="http://schemas.openxmlformats.org/officeDocument/2006/relationships/image" Target="../media/image35.tif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 Id="rId3" Type="http://schemas.microsoft.com/office/2007/relationships/hdphoto" Target="../media/image40.wdp"/><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4" Type="http://schemas.openxmlformats.org/officeDocument/2006/relationships/notesSlide" Target="../notesSlides/notesSlide7.xml"/><Relationship Id="rId13" Type="http://schemas.openxmlformats.org/officeDocument/2006/relationships/slideLayout" Target="../slideLayouts/slideLayout3.xml"/><Relationship Id="rId12"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50.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image" Target="../media/image4.pn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3.pn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3" Type="http://schemas.openxmlformats.org/officeDocument/2006/relationships/slideLayout" Target="../slideLayouts/slideLayout3.xml"/><Relationship Id="rId22" Type="http://schemas.openxmlformats.org/officeDocument/2006/relationships/image" Target="../media/image8.png"/><Relationship Id="rId21" Type="http://schemas.openxmlformats.org/officeDocument/2006/relationships/image" Target="../media/image4.png"/><Relationship Id="rId20" Type="http://schemas.openxmlformats.org/officeDocument/2006/relationships/image" Target="../media/image59.jpeg"/><Relationship Id="rId2" Type="http://schemas.openxmlformats.org/officeDocument/2006/relationships/tags" Target="../tags/tag66.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image" Target="../media/image58.jpeg"/><Relationship Id="rId15" Type="http://schemas.openxmlformats.org/officeDocument/2006/relationships/tags" Target="../tags/tag77.xml"/><Relationship Id="rId14" Type="http://schemas.openxmlformats.org/officeDocument/2006/relationships/image" Target="../media/image57.jpeg"/><Relationship Id="rId13" Type="http://schemas.openxmlformats.org/officeDocument/2006/relationships/tags" Target="../tags/tag76.xml"/><Relationship Id="rId12" Type="http://schemas.openxmlformats.org/officeDocument/2006/relationships/image" Target="../media/image56.jpeg"/><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68.jpeg"/><Relationship Id="rId8" Type="http://schemas.openxmlformats.org/officeDocument/2006/relationships/image" Target="../media/image67.jpeg"/><Relationship Id="rId7" Type="http://schemas.openxmlformats.org/officeDocument/2006/relationships/image" Target="../media/image66.jpeg"/><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5" Type="http://schemas.openxmlformats.org/officeDocument/2006/relationships/slideLayout" Target="../slideLayouts/slideLayout3.xml"/><Relationship Id="rId14" Type="http://schemas.openxmlformats.org/officeDocument/2006/relationships/image" Target="../media/image8.png"/><Relationship Id="rId13" Type="http://schemas.openxmlformats.org/officeDocument/2006/relationships/image" Target="../media/image4.png"/><Relationship Id="rId12" Type="http://schemas.openxmlformats.org/officeDocument/2006/relationships/image" Target="../media/image71.png"/><Relationship Id="rId11" Type="http://schemas.openxmlformats.org/officeDocument/2006/relationships/image" Target="../media/image70.jpeg"/><Relationship Id="rId10" Type="http://schemas.openxmlformats.org/officeDocument/2006/relationships/image" Target="../media/image69.jpeg"/><Relationship Id="rId1" Type="http://schemas.openxmlformats.org/officeDocument/2006/relationships/image" Target="../media/image60.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3.pn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tags" Target="../tags/tag8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image" Target="../media/image7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0.png"/><Relationship Id="rId15" Type="http://schemas.openxmlformats.org/officeDocument/2006/relationships/slideLayout" Target="../slideLayouts/slideLayout3.xml"/><Relationship Id="rId14" Type="http://schemas.openxmlformats.org/officeDocument/2006/relationships/image" Target="../media/image8.png"/><Relationship Id="rId13" Type="http://schemas.openxmlformats.org/officeDocument/2006/relationships/image" Target="../media/image4.png"/><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2" Type="http://schemas.openxmlformats.org/officeDocument/2006/relationships/notesSlide" Target="../notesSlides/notesSlide4.xml"/><Relationship Id="rId51" Type="http://schemas.openxmlformats.org/officeDocument/2006/relationships/slideLayout" Target="../slideLayouts/slideLayout3.xml"/><Relationship Id="rId50" Type="http://schemas.openxmlformats.org/officeDocument/2006/relationships/image" Target="../media/image8.png"/><Relationship Id="rId5" Type="http://schemas.openxmlformats.org/officeDocument/2006/relationships/image" Target="../media/image12.png"/><Relationship Id="rId49" Type="http://schemas.openxmlformats.org/officeDocument/2006/relationships/image" Target="../media/image4.png"/><Relationship Id="rId48" Type="http://schemas.openxmlformats.org/officeDocument/2006/relationships/image" Target="../media/image15.png"/><Relationship Id="rId47" Type="http://schemas.openxmlformats.org/officeDocument/2006/relationships/tags" Target="../tags/tag59.xml"/><Relationship Id="rId46" Type="http://schemas.openxmlformats.org/officeDocument/2006/relationships/image" Target="../media/image14.png"/><Relationship Id="rId45" Type="http://schemas.openxmlformats.org/officeDocument/2006/relationships/tags" Target="../tags/tag58.xml"/><Relationship Id="rId44" Type="http://schemas.openxmlformats.org/officeDocument/2006/relationships/image" Target="../media/image13.png"/><Relationship Id="rId43" Type="http://schemas.openxmlformats.org/officeDocument/2006/relationships/tags" Target="../tags/tag57.xml"/><Relationship Id="rId42" Type="http://schemas.openxmlformats.org/officeDocument/2006/relationships/tags" Target="../tags/tag56.xml"/><Relationship Id="rId41" Type="http://schemas.openxmlformats.org/officeDocument/2006/relationships/tags" Target="../tags/tag55.xml"/><Relationship Id="rId40" Type="http://schemas.openxmlformats.org/officeDocument/2006/relationships/tags" Target="../tags/tag54.xml"/><Relationship Id="rId4" Type="http://schemas.openxmlformats.org/officeDocument/2006/relationships/tags" Target="../tags/tag19.xml"/><Relationship Id="rId39" Type="http://schemas.openxmlformats.org/officeDocument/2006/relationships/tags" Target="../tags/tag53.xml"/><Relationship Id="rId38" Type="http://schemas.openxmlformats.org/officeDocument/2006/relationships/tags" Target="../tags/tag52.xml"/><Relationship Id="rId37" Type="http://schemas.openxmlformats.org/officeDocument/2006/relationships/tags" Target="../tags/tag51.xml"/><Relationship Id="rId36" Type="http://schemas.openxmlformats.org/officeDocument/2006/relationships/tags" Target="../tags/tag50.xml"/><Relationship Id="rId35" Type="http://schemas.openxmlformats.org/officeDocument/2006/relationships/tags" Target="../tags/tag49.xml"/><Relationship Id="rId34" Type="http://schemas.openxmlformats.org/officeDocument/2006/relationships/tags" Target="../tags/tag48.xml"/><Relationship Id="rId33" Type="http://schemas.openxmlformats.org/officeDocument/2006/relationships/tags" Target="../tags/tag47.xml"/><Relationship Id="rId32" Type="http://schemas.openxmlformats.org/officeDocument/2006/relationships/tags" Target="../tags/tag46.xml"/><Relationship Id="rId31" Type="http://schemas.openxmlformats.org/officeDocument/2006/relationships/tags" Target="../tags/tag45.xml"/><Relationship Id="rId30" Type="http://schemas.openxmlformats.org/officeDocument/2006/relationships/tags" Target="../tags/tag44.xml"/><Relationship Id="rId3" Type="http://schemas.openxmlformats.org/officeDocument/2006/relationships/tags" Target="../tags/tag18.xml"/><Relationship Id="rId29" Type="http://schemas.openxmlformats.org/officeDocument/2006/relationships/tags" Target="../tags/tag43.xml"/><Relationship Id="rId28" Type="http://schemas.openxmlformats.org/officeDocument/2006/relationships/tags" Target="../tags/tag42.xml"/><Relationship Id="rId27" Type="http://schemas.openxmlformats.org/officeDocument/2006/relationships/tags" Target="../tags/tag41.xml"/><Relationship Id="rId26" Type="http://schemas.openxmlformats.org/officeDocument/2006/relationships/tags" Target="../tags/tag40.xml"/><Relationship Id="rId25" Type="http://schemas.openxmlformats.org/officeDocument/2006/relationships/tags" Target="../tags/tag39.xml"/><Relationship Id="rId24" Type="http://schemas.openxmlformats.org/officeDocument/2006/relationships/tags" Target="../tags/tag38.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image" Target="../media/image11.png"/><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60.xml"/><Relationship Id="rId2" Type="http://schemas.openxmlformats.org/officeDocument/2006/relationships/image" Target="../media/image3.pn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4.png"/><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tags" Target="../tags/tag63.xml"/><Relationship Id="rId4" Type="http://schemas.openxmlformats.org/officeDocument/2006/relationships/image" Target="../media/image17.png"/><Relationship Id="rId3" Type="http://schemas.openxmlformats.org/officeDocument/2006/relationships/tags" Target="../tags/tag62.xml"/><Relationship Id="rId2" Type="http://schemas.openxmlformats.org/officeDocument/2006/relationships/tags" Target="../tags/tag61.xml"/><Relationship Id="rId10"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6" name="矩形 5"/>
          <p:cNvSpPr/>
          <p:nvPr/>
        </p:nvSpPr>
        <p:spPr>
          <a:xfrm>
            <a:off x="0" y="635"/>
            <a:ext cx="12192000" cy="6857365"/>
          </a:xfrm>
          <a:prstGeom prst="rect">
            <a:avLst/>
          </a:prstGeom>
          <a:gradFill flip="none" rotWithShape="1">
            <a:gsLst>
              <a:gs pos="17000">
                <a:srgbClr val="6E1027"/>
              </a:gs>
              <a:gs pos="12000">
                <a:srgbClr val="701128"/>
              </a:gs>
              <a:gs pos="2000">
                <a:srgbClr val="6D0E25"/>
              </a:gs>
              <a:gs pos="100000">
                <a:srgbClr val="FFE9E9">
                  <a:alpha val="0"/>
                </a:srgbClr>
              </a:gs>
            </a:gsLst>
            <a:lin ang="1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owerpoint template design by DAJU_PPT正版来源小红书大橘PPT微信DAJU_PPT请勿抄袭搬运！盗版必究！"/>
          <p:cNvSpPr txBox="1"/>
          <p:nvPr/>
        </p:nvSpPr>
        <p:spPr>
          <a:xfrm>
            <a:off x="436230" y="2124785"/>
            <a:ext cx="7760970" cy="1106805"/>
          </a:xfrm>
          <a:prstGeom prst="rect">
            <a:avLst/>
          </a:prstGeom>
          <a:noFill/>
        </p:spPr>
        <p:txBody>
          <a:bodyPr wrap="none" rtlCol="0">
            <a:spAutoFit/>
          </a:bodyPr>
          <a:lstStyle/>
          <a:p>
            <a:pPr algn="ctr"/>
            <a:r>
              <a:rPr lang="zh-CN" altLang="en-US" sz="6600" b="1" dirty="0">
                <a:solidFill>
                  <a:schemeClr val="bg1"/>
                </a:solidFill>
                <a:latin typeface="楷体" panose="02010609060101010101" charset="-122"/>
                <a:ea typeface="楷体" panose="02010609060101010101" charset="-122"/>
                <a:sym typeface="+mn-ea"/>
              </a:rPr>
              <a:t>专注当下，精进不止</a:t>
            </a:r>
            <a:endParaRPr lang="zh-CN" altLang="en-US" sz="6600" b="1" spc="300" dirty="0">
              <a:solidFill>
                <a:schemeClr val="bg1"/>
              </a:solidFill>
              <a:latin typeface="楷体" panose="02010609060101010101" charset="-122"/>
              <a:ea typeface="楷体" panose="02010609060101010101" charset="-122"/>
              <a:cs typeface="+mn-ea"/>
              <a:sym typeface="+mn-ea"/>
            </a:endParaRPr>
          </a:p>
        </p:txBody>
      </p:sp>
      <p:sp>
        <p:nvSpPr>
          <p:cNvPr id="24" name="powerpoint template design by DAJU_PPT正版来源小红书大橘PPT微信DAJU_PPT请勿抄袭搬运！盗版必究！"/>
          <p:cNvSpPr txBox="1"/>
          <p:nvPr/>
        </p:nvSpPr>
        <p:spPr>
          <a:xfrm>
            <a:off x="2407920" y="6249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cxnSp>
        <p:nvCxnSpPr>
          <p:cNvPr id="2" name="直接连接符 1"/>
          <p:cNvCxnSpPr/>
          <p:nvPr/>
        </p:nvCxnSpPr>
        <p:spPr>
          <a:xfrm flipV="1">
            <a:off x="563011" y="3129425"/>
            <a:ext cx="7596000" cy="57784"/>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36011" y="4203012"/>
            <a:ext cx="6772883" cy="1938020"/>
          </a:xfrm>
          <a:prstGeom prst="rect">
            <a:avLst/>
          </a:prstGeom>
          <a:noFill/>
        </p:spPr>
        <p:txBody>
          <a:bodyPr wrap="square" rtlCol="0">
            <a:spAutoFit/>
          </a:bodyPr>
          <a:lstStyle/>
          <a:p>
            <a:pPr>
              <a:lnSpc>
                <a:spcPct val="150000"/>
              </a:lnSpc>
            </a:pPr>
            <a:r>
              <a:rPr lang="zh-CN" altLang="en-US" sz="2000" b="1" dirty="0">
                <a:solidFill>
                  <a:srgbClr val="FFFFFF"/>
                </a:solidFill>
                <a:latin typeface="+mj-ea"/>
                <a:ea typeface="+mj-ea"/>
              </a:rPr>
              <a:t>申请人：刘奥奇</a:t>
            </a:r>
            <a:endParaRPr lang="zh-CN" altLang="en-US" sz="2000" b="1" dirty="0">
              <a:solidFill>
                <a:srgbClr val="FFFFFF"/>
              </a:solidFill>
              <a:latin typeface="+mj-ea"/>
              <a:ea typeface="+mj-ea"/>
            </a:endParaRPr>
          </a:p>
          <a:p>
            <a:pPr>
              <a:lnSpc>
                <a:spcPct val="150000"/>
              </a:lnSpc>
            </a:pPr>
            <a:r>
              <a:rPr lang="zh-CN" altLang="en-US" sz="2000" b="1" dirty="0">
                <a:solidFill>
                  <a:srgbClr val="FFFFFF"/>
                </a:solidFill>
                <a:latin typeface="+mj-ea"/>
                <a:ea typeface="+mj-ea"/>
              </a:rPr>
              <a:t>报考专业：重症医学（专硕</a:t>
            </a:r>
            <a:r>
              <a:rPr lang="en-US" altLang="zh-CN" sz="2000" b="1" dirty="0">
                <a:solidFill>
                  <a:srgbClr val="FFFFFF"/>
                </a:solidFill>
                <a:latin typeface="+mj-ea"/>
                <a:ea typeface="+mj-ea"/>
              </a:rPr>
              <a:t>/</a:t>
            </a:r>
            <a:r>
              <a:rPr lang="zh-CN" altLang="en-US" sz="2000" b="1" dirty="0">
                <a:solidFill>
                  <a:srgbClr val="FFFFFF"/>
                </a:solidFill>
                <a:latin typeface="+mj-ea"/>
                <a:ea typeface="+mj-ea"/>
              </a:rPr>
              <a:t>学硕）</a:t>
            </a:r>
            <a:endParaRPr lang="en-US" altLang="zh-CN" sz="2000" b="1" dirty="0">
              <a:solidFill>
                <a:srgbClr val="FFFFFF"/>
              </a:solidFill>
              <a:latin typeface="+mj-ea"/>
              <a:ea typeface="+mj-ea"/>
            </a:endParaRPr>
          </a:p>
          <a:p>
            <a:pPr>
              <a:lnSpc>
                <a:spcPct val="150000"/>
              </a:lnSpc>
            </a:pPr>
            <a:r>
              <a:rPr lang="zh-CN" altLang="en-US" sz="2000" b="1" dirty="0">
                <a:solidFill>
                  <a:srgbClr val="FFFFFF"/>
                </a:solidFill>
                <a:latin typeface="+mj-ea"/>
                <a:ea typeface="+mj-ea"/>
              </a:rPr>
              <a:t>联系方式</a:t>
            </a:r>
            <a:r>
              <a:rPr lang="en-US" altLang="zh-CN" sz="2000" b="1" dirty="0">
                <a:solidFill>
                  <a:srgbClr val="FFFFFF"/>
                </a:solidFill>
                <a:latin typeface="+mj-ea"/>
                <a:ea typeface="+mj-ea"/>
              </a:rPr>
              <a:t>: 185-9554-0365</a:t>
            </a:r>
            <a:endParaRPr lang="en-US" altLang="zh-CN" sz="2000" b="1" dirty="0">
              <a:solidFill>
                <a:srgbClr val="FFFFFF"/>
              </a:solidFill>
              <a:latin typeface="+mj-ea"/>
              <a:ea typeface="+mj-ea"/>
            </a:endParaRPr>
          </a:p>
          <a:p>
            <a:pPr>
              <a:lnSpc>
                <a:spcPct val="150000"/>
              </a:lnSpc>
            </a:pPr>
            <a:r>
              <a:rPr lang="zh-CN" altLang="en-US" sz="2000" b="1" dirty="0">
                <a:solidFill>
                  <a:srgbClr val="FFFFFF"/>
                </a:solidFill>
                <a:latin typeface="+mj-ea"/>
                <a:ea typeface="+mj-ea"/>
              </a:rPr>
              <a:t>电子邮件：</a:t>
            </a:r>
            <a:r>
              <a:rPr lang="en-US" altLang="zh-CN" sz="2000" b="1" dirty="0">
                <a:solidFill>
                  <a:srgbClr val="FFFFFF"/>
                </a:solidFill>
                <a:latin typeface="+mj-ea"/>
                <a:ea typeface="+mj-ea"/>
              </a:rPr>
              <a:t>laqlkw@163.com</a:t>
            </a:r>
            <a:endParaRPr lang="en-US" altLang="zh-CN" sz="2000" b="1" dirty="0">
              <a:solidFill>
                <a:srgbClr val="FFFFFF"/>
              </a:solidFill>
              <a:latin typeface="+mj-ea"/>
              <a:ea typeface="+mj-ea"/>
            </a:endParaRPr>
          </a:p>
        </p:txBody>
      </p:sp>
      <p:pic>
        <p:nvPicPr>
          <p:cNvPr id="3" name="图片 2" descr="华西icon"/>
          <p:cNvPicPr>
            <a:picLocks noChangeAspect="1"/>
          </p:cNvPicPr>
          <p:nvPr/>
        </p:nvPicPr>
        <p:blipFill rotWithShape="1">
          <a:blip r:embed="rId2"/>
          <a:srcRect l="-71" r="85720"/>
          <a:stretch>
            <a:fillRect/>
          </a:stretch>
        </p:blipFill>
        <p:spPr>
          <a:xfrm>
            <a:off x="0" y="8255"/>
            <a:ext cx="1142365" cy="1097280"/>
          </a:xfrm>
          <a:prstGeom prst="rect">
            <a:avLst/>
          </a:prstGeom>
        </p:spPr>
      </p:pic>
      <p:pic>
        <p:nvPicPr>
          <p:cNvPr id="4" name="图片 3" descr="华西icon3"/>
          <p:cNvPicPr>
            <a:picLocks noChangeAspect="1"/>
          </p:cNvPicPr>
          <p:nvPr/>
        </p:nvPicPr>
        <p:blipFill>
          <a:blip r:embed="rId3"/>
          <a:srcRect l="26683" t="23178" r="26976" b="22378"/>
          <a:stretch>
            <a:fillRect/>
          </a:stretch>
        </p:blipFill>
        <p:spPr>
          <a:xfrm>
            <a:off x="1142365" y="67310"/>
            <a:ext cx="1172572" cy="1008000"/>
          </a:xfrm>
          <a:prstGeom prst="rect">
            <a:avLst/>
          </a:prstGeom>
        </p:spPr>
      </p:pic>
    </p:spTree>
    <p:custDataLst>
      <p:tags r:id="rId4"/>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powerpoint template design by DAJU_PPT正版来源小红书大橘PPT微信DAJU_PPT请勿抄袭搬运！盗版必究！"/>
          <p:cNvSpPr>
            <a:spLocks noGrp="1"/>
          </p:cNvSpPr>
          <p:nvPr>
            <p:ph type="title"/>
          </p:nvPr>
        </p:nvSpPr>
        <p:spPr>
          <a:xfrm>
            <a:off x="442913" y="873125"/>
            <a:ext cx="6882015" cy="405102"/>
          </a:xfrm>
          <a:prstGeom prst="rect">
            <a:avLst/>
          </a:prstGeom>
        </p:spPr>
        <p:txBody>
          <a:bodyPr>
            <a:normAutofit fontScale="90000"/>
          </a:bodyPr>
          <a:lstStyle/>
          <a:p>
            <a:r>
              <a:rPr lang="zh-CN" altLang="en-US" dirty="0">
                <a:solidFill>
                  <a:srgbClr val="701128"/>
                </a:solidFill>
                <a:latin typeface="+mn-lt"/>
                <a:ea typeface="+mn-ea"/>
                <a:cs typeface="+mn-ea"/>
                <a:sym typeface="+mn-lt"/>
              </a:rPr>
              <a:t>大创：</a:t>
            </a:r>
            <a:r>
              <a:rPr lang="en-US" altLang="zh-CN" dirty="0">
                <a:solidFill>
                  <a:srgbClr val="701128"/>
                </a:solidFill>
                <a:latin typeface="Cambria" panose="02040503050406030204" pitchFamily="18" charset="0"/>
                <a:ea typeface="Cambria" panose="02040503050406030204" pitchFamily="18" charset="0"/>
                <a:cs typeface="+mn-ea"/>
                <a:sym typeface="+mn-lt"/>
              </a:rPr>
              <a:t>miR-21-5p</a:t>
            </a:r>
            <a:r>
              <a:rPr lang="en-US" altLang="zh-CN" dirty="0">
                <a:solidFill>
                  <a:srgbClr val="701128"/>
                </a:solidFill>
                <a:latin typeface="+mn-lt"/>
                <a:ea typeface="+mn-ea"/>
                <a:cs typeface="+mn-ea"/>
                <a:sym typeface="+mn-lt"/>
              </a:rPr>
              <a:t> </a:t>
            </a:r>
            <a:r>
              <a:rPr lang="zh-CN" altLang="en-US" dirty="0">
                <a:solidFill>
                  <a:srgbClr val="701128"/>
                </a:solidFill>
                <a:latin typeface="+mn-lt"/>
                <a:ea typeface="+mn-ea"/>
                <a:cs typeface="+mn-ea"/>
                <a:sym typeface="+mn-lt"/>
              </a:rPr>
              <a:t>对小鼠哮喘模型中 </a:t>
            </a:r>
            <a:r>
              <a:rPr lang="en-US" altLang="zh-CN" dirty="0">
                <a:solidFill>
                  <a:srgbClr val="701128"/>
                </a:solidFill>
                <a:latin typeface="Cambria" panose="02040503050406030204" pitchFamily="18" charset="0"/>
                <a:ea typeface="Cambria" panose="02040503050406030204" pitchFamily="18" charset="0"/>
                <a:cs typeface="+mn-ea"/>
                <a:sym typeface="+mn-lt"/>
              </a:rPr>
              <a:t>ILC2</a:t>
            </a:r>
            <a:r>
              <a:rPr lang="en-US" altLang="zh-CN" dirty="0">
                <a:solidFill>
                  <a:srgbClr val="701128"/>
                </a:solidFill>
                <a:latin typeface="+mn-lt"/>
                <a:ea typeface="+mn-ea"/>
                <a:cs typeface="+mn-ea"/>
                <a:sym typeface="+mn-lt"/>
              </a:rPr>
              <a:t> </a:t>
            </a:r>
            <a:r>
              <a:rPr lang="zh-CN" altLang="en-US" dirty="0">
                <a:solidFill>
                  <a:srgbClr val="701128"/>
                </a:solidFill>
                <a:latin typeface="+mn-lt"/>
                <a:ea typeface="+mn-ea"/>
                <a:cs typeface="+mn-ea"/>
                <a:sym typeface="+mn-lt"/>
              </a:rPr>
              <a:t>的调控 </a:t>
            </a:r>
            <a:endParaRPr lang="zh-CN" altLang="en-US" dirty="0">
              <a:solidFill>
                <a:srgbClr val="701128"/>
              </a:solidFill>
              <a:latin typeface="+mn-lt"/>
              <a:ea typeface="+mn-ea"/>
              <a:cs typeface="+mn-ea"/>
              <a:sym typeface="+mn-lt"/>
            </a:endParaRPr>
          </a:p>
        </p:txBody>
      </p:sp>
      <p:sp>
        <p:nvSpPr>
          <p:cNvPr id="40" name="AutoShape 10"/>
          <p:cNvSpPr>
            <a:spLocks noChangeAspect="1" noChangeArrowheads="1"/>
          </p:cNvSpPr>
          <p:nvPr/>
        </p:nvSpPr>
        <p:spPr bwMode="auto">
          <a:xfrm>
            <a:off x="12128597" y="33486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AutoShape 12" descr="在侧边栏查询中搜索"/>
          <p:cNvSpPr>
            <a:spLocks noChangeAspect="1" noChangeArrowheads="1"/>
          </p:cNvSpPr>
          <p:nvPr/>
        </p:nvSpPr>
        <p:spPr bwMode="auto">
          <a:xfrm>
            <a:off x="12410713" y="34780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AutoShape 16"/>
          <p:cNvSpPr>
            <a:spLocks noChangeAspect="1" noChangeArrowheads="1"/>
          </p:cNvSpPr>
          <p:nvPr/>
        </p:nvSpPr>
        <p:spPr bwMode="auto">
          <a:xfrm>
            <a:off x="12563113" y="36304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文本框 19"/>
          <p:cNvSpPr txBox="1"/>
          <p:nvPr/>
        </p:nvSpPr>
        <p:spPr>
          <a:xfrm>
            <a:off x="6356267" y="1728012"/>
            <a:ext cx="3896791" cy="506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pPr>
            <a:r>
              <a:rPr lang="zh-CN" altLang="en-US" b="1" dirty="0"/>
              <a:t>掌握</a:t>
            </a:r>
            <a:r>
              <a:rPr lang="en-US" altLang="zh-CN" b="1" dirty="0">
                <a:solidFill>
                  <a:schemeClr val="tx1"/>
                </a:solidFill>
                <a:latin typeface="Cambria" panose="02040503050406030204" pitchFamily="18" charset="0"/>
                <a:ea typeface="Cambria" panose="02040503050406030204" pitchFamily="18" charset="0"/>
                <a:cs typeface="+mn-ea"/>
              </a:rPr>
              <a:t>PCR</a:t>
            </a:r>
            <a:r>
              <a:rPr lang="zh-CN" altLang="en-US" b="1" dirty="0"/>
              <a:t>和</a:t>
            </a:r>
            <a:r>
              <a:rPr lang="en-US" altLang="zh-CN" b="1" dirty="0">
                <a:latin typeface="Cambria" panose="02040503050406030204" pitchFamily="18" charset="0"/>
                <a:ea typeface="Cambria" panose="02040503050406030204" pitchFamily="18" charset="0"/>
                <a:cs typeface="+mn-ea"/>
              </a:rPr>
              <a:t>Western blot</a:t>
            </a:r>
            <a:r>
              <a:rPr lang="zh-CN" altLang="en-US" b="1" dirty="0"/>
              <a:t>等实验技术</a:t>
            </a:r>
            <a:endParaRPr lang="zh-CN" altLang="en-US" b="1" dirty="0"/>
          </a:p>
        </p:txBody>
      </p:sp>
      <p:grpSp>
        <p:nvGrpSpPr>
          <p:cNvPr id="3" name="组合 2"/>
          <p:cNvGrpSpPr/>
          <p:nvPr/>
        </p:nvGrpSpPr>
        <p:grpSpPr>
          <a:xfrm>
            <a:off x="8410398" y="4028442"/>
            <a:ext cx="3308584" cy="2377350"/>
            <a:chOff x="6987979" y="2899500"/>
            <a:chExt cx="4973441" cy="3737610"/>
          </a:xfrm>
        </p:grpSpPr>
        <p:pic>
          <p:nvPicPr>
            <p:cNvPr id="39" name="图片 38"/>
            <p:cNvPicPr>
              <a:picLocks noChangeAspect="1"/>
            </p:cNvPicPr>
            <p:nvPr/>
          </p:nvPicPr>
          <p:blipFill>
            <a:blip r:embed="rId1"/>
            <a:stretch>
              <a:fillRect/>
            </a:stretch>
          </p:blipFill>
          <p:spPr>
            <a:xfrm>
              <a:off x="6987979" y="2900433"/>
              <a:ext cx="4793006" cy="3736127"/>
            </a:xfrm>
            <a:prstGeom prst="rect">
              <a:avLst/>
            </a:prstGeom>
            <a:ln>
              <a:noFill/>
            </a:ln>
            <a:effectLst>
              <a:outerShdw blurRad="292100" dist="139700" dir="2700000" algn="tl" rotWithShape="0">
                <a:srgbClr val="333333">
                  <a:alpha val="65000"/>
                </a:srgbClr>
              </a:outerShdw>
            </a:effectLst>
          </p:spPr>
        </p:pic>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7895" y="2899500"/>
              <a:ext cx="2803525" cy="3737610"/>
            </a:xfrm>
            <a:prstGeom prst="rect">
              <a:avLst/>
            </a:prstGeom>
          </p:spPr>
        </p:pic>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l="14797" r="38754"/>
          <a:stretch>
            <a:fillRect/>
          </a:stretch>
        </p:blipFill>
        <p:spPr>
          <a:xfrm>
            <a:off x="8001635" y="2485390"/>
            <a:ext cx="1632585" cy="1449705"/>
          </a:xfrm>
          <a:prstGeom prst="rect">
            <a:avLst/>
          </a:prstGeom>
          <a:ln>
            <a:noFill/>
          </a:ln>
          <a:effectLst>
            <a:outerShdw blurRad="292100" dist="139700" dir="2700000" algn="tl" rotWithShape="0">
              <a:srgbClr val="333333">
                <a:alpha val="65000"/>
              </a:srgbClr>
            </a:outerShdw>
          </a:effectLst>
        </p:spPr>
      </p:pic>
      <p:pic>
        <p:nvPicPr>
          <p:cNvPr id="47" name="图片 46"/>
          <p:cNvPicPr>
            <a:picLocks noChangeAspect="1"/>
          </p:cNvPicPr>
          <p:nvPr/>
        </p:nvPicPr>
        <p:blipFill>
          <a:blip r:embed="rId4"/>
          <a:srcRect b="48903"/>
          <a:stretch>
            <a:fillRect/>
          </a:stretch>
        </p:blipFill>
        <p:spPr>
          <a:xfrm>
            <a:off x="6290310" y="2510790"/>
            <a:ext cx="1632585" cy="1887855"/>
          </a:xfrm>
          <a:prstGeom prst="rect">
            <a:avLst/>
          </a:prstGeom>
          <a:ln>
            <a:noFill/>
          </a:ln>
          <a:effectLst>
            <a:outerShdw blurRad="292100" dist="139700" dir="2700000" algn="tl" rotWithShape="0">
              <a:srgbClr val="333333">
                <a:alpha val="65000"/>
              </a:srgbClr>
            </a:outerShdw>
          </a:effectLst>
        </p:spPr>
      </p:pic>
      <p:pic>
        <p:nvPicPr>
          <p:cNvPr id="48" name="图片 47"/>
          <p:cNvPicPr>
            <a:picLocks noChangeAspect="1"/>
          </p:cNvPicPr>
          <p:nvPr/>
        </p:nvPicPr>
        <p:blipFill>
          <a:blip r:embed="rId4"/>
          <a:srcRect t="50679"/>
          <a:stretch>
            <a:fillRect/>
          </a:stretch>
        </p:blipFill>
        <p:spPr>
          <a:xfrm>
            <a:off x="6258159" y="4556960"/>
            <a:ext cx="2069960" cy="1739677"/>
          </a:xfrm>
          <a:prstGeom prst="rect">
            <a:avLst/>
          </a:prstGeom>
          <a:ln>
            <a:noFill/>
          </a:ln>
          <a:effectLst>
            <a:outerShdw blurRad="292100" dist="139700" dir="2700000" algn="tl" rotWithShape="0">
              <a:srgbClr val="333333">
                <a:alpha val="65000"/>
              </a:srgbClr>
            </a:outerShdw>
          </a:effectLst>
        </p:spPr>
      </p:pic>
      <p:cxnSp>
        <p:nvCxnSpPr>
          <p:cNvPr id="49" name="直接连接符 48"/>
          <p:cNvCxnSpPr/>
          <p:nvPr/>
        </p:nvCxnSpPr>
        <p:spPr>
          <a:xfrm>
            <a:off x="6123604" y="1507687"/>
            <a:ext cx="9525" cy="4897755"/>
          </a:xfrm>
          <a:prstGeom prst="line">
            <a:avLst/>
          </a:prstGeom>
          <a:ln w="38100">
            <a:solidFill>
              <a:srgbClr val="701128"/>
            </a:solidFill>
            <a:prstDash val="dash"/>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5"/>
          <a:stretch>
            <a:fillRect/>
          </a:stretch>
        </p:blipFill>
        <p:spPr>
          <a:xfrm>
            <a:off x="1310497" y="2510481"/>
            <a:ext cx="3458276" cy="3177311"/>
          </a:xfrm>
          <a:prstGeom prst="rect">
            <a:avLst/>
          </a:prstGeom>
        </p:spPr>
      </p:pic>
      <p:sp>
        <p:nvSpPr>
          <p:cNvPr id="52" name="文本框 4"/>
          <p:cNvSpPr txBox="1"/>
          <p:nvPr/>
        </p:nvSpPr>
        <p:spPr>
          <a:xfrm>
            <a:off x="379095" y="1490345"/>
            <a:ext cx="561911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solidFill>
                  <a:srgbClr val="701128"/>
                </a:solidFill>
              </a:rPr>
              <a:t>哮喘中</a:t>
            </a:r>
            <a:r>
              <a:rPr lang="zh-CN" altLang="en-US" sz="2000" b="1" dirty="0">
                <a:solidFill>
                  <a:srgbClr val="701128"/>
                </a:solidFill>
              </a:rPr>
              <a:t>是否</a:t>
            </a:r>
            <a:r>
              <a:rPr lang="zh-CN" altLang="zh-CN" sz="2000" b="1" dirty="0">
                <a:solidFill>
                  <a:srgbClr val="701128"/>
                </a:solidFill>
              </a:rPr>
              <a:t>存在着</a:t>
            </a:r>
            <a:r>
              <a:rPr lang="en-US" altLang="zh-CN" sz="2000" b="1" dirty="0">
                <a:solidFill>
                  <a:srgbClr val="701128"/>
                </a:solidFill>
                <a:latin typeface="Cambria" panose="02040503050406030204" pitchFamily="18" charset="0"/>
                <a:ea typeface="Cambria" panose="02040503050406030204" pitchFamily="18" charset="0"/>
                <a:cs typeface="+mn-ea"/>
              </a:rPr>
              <a:t>miR-21-5p-IL-33-ILC2</a:t>
            </a:r>
            <a:r>
              <a:rPr lang="zh-CN" altLang="zh-CN" sz="2000" b="1" dirty="0">
                <a:solidFill>
                  <a:srgbClr val="701128"/>
                </a:solidFill>
              </a:rPr>
              <a:t>调控轴？</a:t>
            </a:r>
            <a:endParaRPr lang="zh-CN" altLang="zh-CN" sz="2000" b="1" dirty="0">
              <a:solidFill>
                <a:srgbClr val="701128"/>
              </a:solidFill>
            </a:endParaRPr>
          </a:p>
        </p:txBody>
      </p:sp>
      <p:pic>
        <p:nvPicPr>
          <p:cNvPr id="4" name="图片 3"/>
          <p:cNvPicPr>
            <a:picLocks noChangeAspect="1"/>
          </p:cNvPicPr>
          <p:nvPr/>
        </p:nvPicPr>
        <p:blipFill>
          <a:blip r:embed="rId6"/>
          <a:stretch>
            <a:fillRect/>
          </a:stretch>
        </p:blipFill>
        <p:spPr>
          <a:xfrm>
            <a:off x="9712960" y="2510790"/>
            <a:ext cx="1898015" cy="1424305"/>
          </a:xfrm>
          <a:prstGeom prst="rect">
            <a:avLst/>
          </a:prstGeom>
          <a:ln>
            <a:noFill/>
          </a:ln>
          <a:effectLst>
            <a:outerShdw blurRad="292100" dist="139700" dir="2700000" algn="tl" rotWithShape="0">
              <a:srgbClr val="333333">
                <a:alpha val="65000"/>
              </a:srgbClr>
            </a:outerShdw>
          </a:effectLst>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6"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7"/>
          <a:srcRect l="25703" t="23242" r="25997" b="21750"/>
          <a:stretch>
            <a:fillRect/>
          </a:stretch>
        </p:blipFill>
        <p:spPr>
          <a:xfrm>
            <a:off x="10264775" y="-635"/>
            <a:ext cx="864000" cy="720125"/>
          </a:xfrm>
          <a:prstGeom prst="rect">
            <a:avLst/>
          </a:prstGeom>
        </p:spPr>
      </p:pic>
      <p:pic>
        <p:nvPicPr>
          <p:cNvPr id="8" name="图片 7"/>
          <p:cNvPicPr>
            <a:picLocks noChangeAspect="1"/>
          </p:cNvPicPr>
          <p:nvPr/>
        </p:nvPicPr>
        <p:blipFill>
          <a:blip r:embed="rId8"/>
          <a:srcRect t="47991" r="42285" b="25641"/>
          <a:stretch>
            <a:fillRect/>
          </a:stretch>
        </p:blipFill>
        <p:spPr>
          <a:xfrm>
            <a:off x="11117580" y="45085"/>
            <a:ext cx="978535" cy="391795"/>
          </a:xfrm>
          <a:prstGeom prst="rect">
            <a:avLst/>
          </a:prstGeom>
        </p:spPr>
      </p:pic>
      <p:pic>
        <p:nvPicPr>
          <p:cNvPr id="9" name="图片 8"/>
          <p:cNvPicPr>
            <a:picLocks noChangeAspect="1"/>
          </p:cNvPicPr>
          <p:nvPr/>
        </p:nvPicPr>
        <p:blipFill>
          <a:blip r:embed="rId8"/>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powerpoint template design by DAJU_PPT正版来源小红书大橘PPT微信DAJU_PPT请勿抄袭搬运！盗版必究！"/>
          <p:cNvSpPr>
            <a:spLocks noGrp="1"/>
          </p:cNvSpPr>
          <p:nvPr>
            <p:ph type="title"/>
          </p:nvPr>
        </p:nvSpPr>
        <p:spPr>
          <a:xfrm>
            <a:off x="443230" y="873125"/>
            <a:ext cx="4585335" cy="405130"/>
          </a:xfrm>
          <a:prstGeom prst="rect">
            <a:avLst/>
          </a:prstGeom>
        </p:spPr>
        <p:txBody>
          <a:bodyPr>
            <a:normAutofit fontScale="90000"/>
          </a:bodyPr>
          <a:lstStyle/>
          <a:p>
            <a:r>
              <a:rPr lang="zh-CN" altLang="en-US" dirty="0">
                <a:solidFill>
                  <a:srgbClr val="701128"/>
                </a:solidFill>
                <a:latin typeface="+mn-lt"/>
                <a:ea typeface="+mn-ea"/>
                <a:cs typeface="+mn-ea"/>
                <a:sym typeface="+mn-lt"/>
              </a:rPr>
              <a:t>北京脑神经与认知科学暑期培训班</a:t>
            </a:r>
            <a:r>
              <a:rPr lang="zh-CN" altLang="en-US" dirty="0">
                <a:latin typeface="+mn-lt"/>
                <a:ea typeface="+mn-ea"/>
                <a:cs typeface="+mn-ea"/>
                <a:sym typeface="+mn-lt"/>
              </a:rPr>
              <a:t> </a:t>
            </a:r>
            <a:endParaRPr lang="zh-CN" altLang="en-US" dirty="0">
              <a:latin typeface="+mn-lt"/>
              <a:ea typeface="+mn-ea"/>
              <a:cs typeface="+mn-ea"/>
              <a:sym typeface="+mn-lt"/>
            </a:endParaRPr>
          </a:p>
        </p:txBody>
      </p:sp>
      <p:sp>
        <p:nvSpPr>
          <p:cNvPr id="52" name="文本框 4"/>
          <p:cNvSpPr txBox="1"/>
          <p:nvPr/>
        </p:nvSpPr>
        <p:spPr>
          <a:xfrm>
            <a:off x="386715" y="1398270"/>
            <a:ext cx="1159700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solidFill>
              </a:rPr>
              <a:t>汇报：</a:t>
            </a:r>
            <a:r>
              <a:rPr lang="en-US" altLang="zh-CN" sz="2000" dirty="0">
                <a:solidFill>
                  <a:srgbClr val="000000"/>
                </a:solidFill>
                <a:effectLst/>
                <a:latin typeface="Cambria" panose="02040503050406030204" pitchFamily="18" charset="0"/>
                <a:ea typeface="Cambria" panose="02040503050406030204" pitchFamily="18" charset="0"/>
              </a:rPr>
              <a:t>REM sleep-active MCH neurons are involved in forgetting hippocampus-dependent memories</a:t>
            </a:r>
            <a:endParaRPr lang="en-US" altLang="zh-CN" sz="2000" dirty="0">
              <a:solidFill>
                <a:srgbClr val="000000"/>
              </a:solidFill>
              <a:effectLst/>
              <a:latin typeface="Cambria" panose="02040503050406030204" pitchFamily="18" charset="0"/>
              <a:ea typeface="Cambria" panose="02040503050406030204" pitchFamily="18" charset="0"/>
            </a:endParaRPr>
          </a:p>
        </p:txBody>
      </p:sp>
      <p:pic>
        <p:nvPicPr>
          <p:cNvPr id="4" name="picture　１"/>
          <p:cNvPicPr>
            <a:picLocks noCrop="1"/>
          </p:cNvPicPr>
          <p:nvPr/>
        </p:nvPicPr>
        <p:blipFill>
          <a:blip r:embed="rId1"/>
          <a:srcRect/>
          <a:stretch>
            <a:fillRect/>
          </a:stretch>
        </p:blipFill>
        <p:spPr>
          <a:xfrm>
            <a:off x="1953260" y="4374515"/>
            <a:ext cx="2520000" cy="1800000"/>
          </a:xfrm>
          <a:prstGeom prst="rect">
            <a:avLst/>
          </a:prstGeom>
        </p:spPr>
      </p:pic>
      <p:pic>
        <p:nvPicPr>
          <p:cNvPr id="6" name="picture　１"/>
          <p:cNvPicPr>
            <a:picLocks noCrop="1"/>
          </p:cNvPicPr>
          <p:nvPr/>
        </p:nvPicPr>
        <p:blipFill>
          <a:blip r:embed="rId2"/>
          <a:srcRect/>
          <a:stretch>
            <a:fillRect/>
          </a:stretch>
        </p:blipFill>
        <p:spPr>
          <a:xfrm>
            <a:off x="4836160" y="4374515"/>
            <a:ext cx="2520000" cy="1800000"/>
          </a:xfrm>
          <a:prstGeom prst="rect">
            <a:avLst/>
          </a:prstGeom>
        </p:spPr>
      </p:pic>
      <p:pic>
        <p:nvPicPr>
          <p:cNvPr id="7" name="picture　１"/>
          <p:cNvPicPr>
            <a:picLocks noCrop="1"/>
          </p:cNvPicPr>
          <p:nvPr/>
        </p:nvPicPr>
        <p:blipFill>
          <a:blip r:embed="rId3"/>
          <a:srcRect/>
          <a:stretch>
            <a:fillRect/>
          </a:stretch>
        </p:blipFill>
        <p:spPr>
          <a:xfrm>
            <a:off x="1953260" y="2196465"/>
            <a:ext cx="2520000" cy="1800000"/>
          </a:xfrm>
          <a:prstGeom prst="rect">
            <a:avLst/>
          </a:prstGeom>
        </p:spPr>
      </p:pic>
      <p:pic>
        <p:nvPicPr>
          <p:cNvPr id="8" name="picture　１"/>
          <p:cNvPicPr>
            <a:picLocks noCrop="1"/>
          </p:cNvPicPr>
          <p:nvPr/>
        </p:nvPicPr>
        <p:blipFill>
          <a:blip r:embed="rId4"/>
          <a:srcRect/>
          <a:stretch>
            <a:fillRect/>
          </a:stretch>
        </p:blipFill>
        <p:spPr>
          <a:xfrm>
            <a:off x="7719060" y="2204085"/>
            <a:ext cx="2520000" cy="1800000"/>
          </a:xfrm>
          <a:prstGeom prst="rect">
            <a:avLst/>
          </a:prstGeom>
        </p:spPr>
      </p:pic>
      <p:pic>
        <p:nvPicPr>
          <p:cNvPr id="9" name="picture　１"/>
          <p:cNvPicPr>
            <a:picLocks noCrop="1"/>
          </p:cNvPicPr>
          <p:nvPr/>
        </p:nvPicPr>
        <p:blipFill>
          <a:blip r:embed="rId5"/>
          <a:srcRect/>
          <a:stretch>
            <a:fillRect/>
          </a:stretch>
        </p:blipFill>
        <p:spPr>
          <a:xfrm>
            <a:off x="7719060" y="4374515"/>
            <a:ext cx="2520000" cy="1800000"/>
          </a:xfrm>
          <a:prstGeom prst="rect">
            <a:avLst/>
          </a:prstGeom>
        </p:spPr>
      </p:pic>
      <p:pic>
        <p:nvPicPr>
          <p:cNvPr id="12" name="图片 11" descr="微信图片_20250806152952(2)"/>
          <p:cNvPicPr/>
          <p:nvPr/>
        </p:nvPicPr>
        <p:blipFill>
          <a:blip r:embed="rId6"/>
          <a:stretch>
            <a:fillRect/>
          </a:stretch>
        </p:blipFill>
        <p:spPr>
          <a:xfrm>
            <a:off x="4836160" y="2196465"/>
            <a:ext cx="2520000" cy="1800000"/>
          </a:xfrm>
          <a:prstGeom prst="rect">
            <a:avLst/>
          </a:prstGeom>
        </p:spPr>
      </p:pic>
      <p:sp>
        <p:nvSpPr>
          <p:cNvPr id="3"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10"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7"/>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8"/>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8"/>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522302" y="922112"/>
            <a:ext cx="11310360" cy="646330"/>
          </a:xfrm>
          <a:prstGeom prst="rect">
            <a:avLst/>
          </a:prstGeom>
        </p:spPr>
        <p:txBody>
          <a:bodyPr>
            <a:normAutofit fontScale="90000"/>
          </a:bodyPr>
          <a:lstStyle/>
          <a:p>
            <a:r>
              <a:rPr lang="en-US" altLang="zh-CN" dirty="0">
                <a:solidFill>
                  <a:srgbClr val="701128"/>
                </a:solidFill>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solidFill>
                  <a:srgbClr val="701128"/>
                </a:solidFill>
                <a:latin typeface="Cambria" panose="02040503050406030204" pitchFamily="18" charset="0"/>
                <a:ea typeface="Cambria" panose="02040503050406030204" pitchFamily="18" charset="0"/>
                <a:cs typeface="+mn-ea"/>
                <a:sym typeface="+mn-lt"/>
              </a:rPr>
              <a:t>lactyl</a:t>
            </a:r>
            <a:r>
              <a:rPr lang="en-US" altLang="zh-CN" dirty="0">
                <a:solidFill>
                  <a:srgbClr val="701128"/>
                </a:solidFill>
                <a:latin typeface="Cambria" panose="02040503050406030204" pitchFamily="18" charset="0"/>
                <a:ea typeface="Cambria" panose="02040503050406030204" pitchFamily="18" charset="0"/>
                <a:cs typeface="+mn-ea"/>
                <a:sym typeface="+mn-lt"/>
              </a:rPr>
              <a:t>-transferase in tumorigenesis</a:t>
            </a:r>
            <a:r>
              <a:rPr lang="zh-CN" altLang="en-US" dirty="0">
                <a:solidFill>
                  <a:srgbClr val="701128"/>
                </a:solidFill>
                <a:latin typeface="+mn-lt"/>
                <a:ea typeface="+mn-ea"/>
                <a:cs typeface="+mn-ea"/>
                <a:sym typeface="+mn-lt"/>
              </a:rPr>
              <a:t>（</a:t>
            </a:r>
            <a:r>
              <a:rPr lang="en-US" altLang="zh-CN" dirty="0">
                <a:solidFill>
                  <a:srgbClr val="701128"/>
                </a:solidFill>
                <a:latin typeface="Cambria" panose="02040503050406030204" pitchFamily="18" charset="0"/>
                <a:ea typeface="Cambria" panose="02040503050406030204" pitchFamily="18" charset="0"/>
                <a:cs typeface="+mn-ea"/>
                <a:sym typeface="+mn-lt"/>
              </a:rPr>
              <a:t>article</a:t>
            </a:r>
            <a:r>
              <a:rPr lang="en-US" altLang="zh-CN" dirty="0">
                <a:solidFill>
                  <a:srgbClr val="701128"/>
                </a:solidFill>
                <a:latin typeface="+mn-lt"/>
                <a:ea typeface="+mn-ea"/>
                <a:cs typeface="+mn-ea"/>
                <a:sym typeface="+mn-lt"/>
              </a:rPr>
              <a:t> </a:t>
            </a:r>
            <a:r>
              <a:rPr lang="zh-CN" altLang="en-US" dirty="0">
                <a:solidFill>
                  <a:srgbClr val="701128"/>
                </a:solidFill>
                <a:latin typeface="+mn-lt"/>
                <a:ea typeface="+mn-ea"/>
                <a:cs typeface="+mn-ea"/>
                <a:sym typeface="+mn-lt"/>
              </a:rPr>
              <a:t>在投  共一）</a:t>
            </a:r>
            <a:endParaRPr lang="zh-CN" altLang="en-US" dirty="0">
              <a:solidFill>
                <a:srgbClr val="701128"/>
              </a:solidFill>
              <a:latin typeface="+mn-lt"/>
              <a:ea typeface="+mn-ea"/>
              <a:cs typeface="+mn-ea"/>
              <a:sym typeface="+mn-lt"/>
            </a:endParaRPr>
          </a:p>
        </p:txBody>
      </p:sp>
      <p:sp>
        <p:nvSpPr>
          <p:cNvPr id="23" name="AutoShape 10"/>
          <p:cNvSpPr>
            <a:spLocks noChangeAspect="1" noChangeArrowheads="1"/>
          </p:cNvSpPr>
          <p:nvPr/>
        </p:nvSpPr>
        <p:spPr bwMode="auto">
          <a:xfrm>
            <a:off x="5943600" y="30717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文本框 23"/>
          <p:cNvSpPr txBox="1"/>
          <p:nvPr/>
        </p:nvSpPr>
        <p:spPr>
          <a:xfrm>
            <a:off x="522302" y="2044969"/>
            <a:ext cx="5073000" cy="175323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研究背景：</a:t>
            </a:r>
            <a:r>
              <a:rPr lang="en-US" altLang="zh-CN" b="0" i="0" dirty="0">
                <a:solidFill>
                  <a:srgbClr val="000000"/>
                </a:solidFill>
                <a:effectLst/>
                <a:latin typeface="Cambria" panose="02040503050406030204" pitchFamily="18" charset="0"/>
                <a:ea typeface="Cambria" panose="02040503050406030204" pitchFamily="18" charset="0"/>
              </a:rPr>
              <a:t>AARS1</a:t>
            </a:r>
            <a:r>
              <a:rPr lang="zh-CN" altLang="en-US" b="0" i="0" dirty="0">
                <a:solidFill>
                  <a:srgbClr val="000000"/>
                </a:solidFill>
                <a:effectLst/>
                <a:latin typeface="+mj-lt"/>
              </a:rPr>
              <a:t>新近</a:t>
            </a:r>
            <a:r>
              <a:rPr lang="zh-CN" altLang="en-US" b="0" i="0" dirty="0">
                <a:solidFill>
                  <a:srgbClr val="000000"/>
                </a:solidFill>
                <a:effectLst/>
                <a:latin typeface="Ubuntu" panose="020B0504030602030204" pitchFamily="34" charset="0"/>
              </a:rPr>
              <a:t>被发现具有乳酰转移酶活性，但其泛癌作用尚不明确</a:t>
            </a:r>
            <a:endParaRPr lang="en-US" altLang="zh-CN" b="1" dirty="0"/>
          </a:p>
          <a:p>
            <a:pPr marL="285750" indent="-285750">
              <a:lnSpc>
                <a:spcPct val="150000"/>
              </a:lnSpc>
              <a:buFont typeface="Wingdings" panose="05000000000000000000" pitchFamily="2" charset="2"/>
              <a:buChar char="u"/>
            </a:pPr>
            <a:r>
              <a:rPr lang="zh-CN" altLang="en-US" b="1" dirty="0"/>
              <a:t>科学问题：</a:t>
            </a:r>
            <a:r>
              <a:rPr lang="en-US" altLang="zh-CN" dirty="0">
                <a:latin typeface="Cambria" panose="02040503050406030204" pitchFamily="18" charset="0"/>
                <a:ea typeface="Cambria" panose="02040503050406030204" pitchFamily="18" charset="0"/>
              </a:rPr>
              <a:t>AARS1</a:t>
            </a:r>
            <a:r>
              <a:rPr lang="zh-CN" altLang="en-US" dirty="0"/>
              <a:t>在不同癌症中的表达、临床价值及作用机制如何？</a:t>
            </a:r>
            <a:endParaRPr lang="en-US" altLang="zh-CN" b="1" dirty="0"/>
          </a:p>
        </p:txBody>
      </p:sp>
      <p:sp>
        <p:nvSpPr>
          <p:cNvPr id="25" name="文本框 24"/>
          <p:cNvSpPr txBox="1"/>
          <p:nvPr/>
        </p:nvSpPr>
        <p:spPr>
          <a:xfrm>
            <a:off x="813403" y="6115235"/>
            <a:ext cx="10939870" cy="646331"/>
          </a:xfrm>
          <a:prstGeom prst="rect">
            <a:avLst/>
          </a:prstGeom>
          <a:noFill/>
        </p:spPr>
        <p:txBody>
          <a:bodyPr wrap="square">
            <a:spAutoFit/>
          </a:bodyPr>
          <a:lstStyle/>
          <a:p>
            <a:pPr fontAlgn="auto"/>
            <a:r>
              <a:rPr lang="en-US" altLang="zh-CN" sz="1200" i="1" dirty="0">
                <a:solidFill>
                  <a:srgbClr val="999999"/>
                </a:solidFill>
                <a:latin typeface="Cambria" panose="02040503050406030204" pitchFamily="18" charset="0"/>
                <a:ea typeface="Cambria" panose="02040503050406030204" pitchFamily="18" charset="0"/>
              </a:rPr>
              <a:t>Li, H., Liu, C., Li, R. et al. AARS1 and AARS2 sense L-lactate to regulate </a:t>
            </a:r>
            <a:r>
              <a:rPr lang="en-US" altLang="zh-CN" sz="1200" i="1" dirty="0" err="1">
                <a:solidFill>
                  <a:srgbClr val="999999"/>
                </a:solidFill>
                <a:latin typeface="Cambria" panose="02040503050406030204" pitchFamily="18" charset="0"/>
                <a:ea typeface="Cambria" panose="02040503050406030204" pitchFamily="18" charset="0"/>
              </a:rPr>
              <a:t>cGAS</a:t>
            </a:r>
            <a:r>
              <a:rPr lang="en-US" altLang="zh-CN" sz="1200" i="1" dirty="0">
                <a:solidFill>
                  <a:srgbClr val="999999"/>
                </a:solidFill>
                <a:latin typeface="Cambria" panose="02040503050406030204" pitchFamily="18" charset="0"/>
                <a:ea typeface="Cambria" panose="02040503050406030204" pitchFamily="18" charset="0"/>
              </a:rPr>
              <a:t> as global lysine </a:t>
            </a:r>
            <a:r>
              <a:rPr lang="en-US" altLang="zh-CN" sz="1200" i="1" dirty="0" err="1">
                <a:solidFill>
                  <a:srgbClr val="999999"/>
                </a:solidFill>
                <a:latin typeface="Cambria" panose="02040503050406030204" pitchFamily="18" charset="0"/>
                <a:ea typeface="Cambria" panose="02040503050406030204" pitchFamily="18" charset="0"/>
              </a:rPr>
              <a:t>lactyltransferases</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Nature</a:t>
            </a:r>
            <a:r>
              <a:rPr lang="en-US" altLang="zh-CN" sz="1200" i="1" dirty="0">
                <a:solidFill>
                  <a:srgbClr val="999999"/>
                </a:solidFill>
                <a:latin typeface="Cambria" panose="02040503050406030204" pitchFamily="18" charset="0"/>
                <a:ea typeface="Cambria" panose="02040503050406030204" pitchFamily="18" charset="0"/>
              </a:rPr>
              <a:t>, 634, 1229-1237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a:p>
            <a:pPr fontAlgn="auto"/>
            <a:r>
              <a:rPr lang="en-US" altLang="zh-CN" sz="1200" i="1" dirty="0">
                <a:solidFill>
                  <a:srgbClr val="999999"/>
                </a:solidFill>
                <a:latin typeface="Cambria" panose="02040503050406030204" pitchFamily="18" charset="0"/>
                <a:ea typeface="Cambria" panose="02040503050406030204" pitchFamily="18" charset="0"/>
              </a:rPr>
              <a:t>Zong, et al. Alanyl-tRNA synthetase, AARS1, is a lactate sensor and </a:t>
            </a:r>
            <a:r>
              <a:rPr lang="en-US" altLang="zh-CN" sz="1200" i="1" dirty="0" err="1">
                <a:solidFill>
                  <a:srgbClr val="999999"/>
                </a:solidFill>
                <a:latin typeface="Cambria" panose="02040503050406030204" pitchFamily="18" charset="0"/>
                <a:ea typeface="Cambria" panose="02040503050406030204" pitchFamily="18" charset="0"/>
              </a:rPr>
              <a:t>lactyltransferase</a:t>
            </a:r>
            <a:r>
              <a:rPr lang="en-US" altLang="zh-CN" sz="1200" i="1" dirty="0">
                <a:solidFill>
                  <a:srgbClr val="999999"/>
                </a:solidFill>
                <a:latin typeface="Cambria" panose="02040503050406030204" pitchFamily="18" charset="0"/>
                <a:ea typeface="Cambria" panose="02040503050406030204" pitchFamily="18" charset="0"/>
              </a:rPr>
              <a:t> that lactylates p53 and contributes to tumorigenesis. </a:t>
            </a:r>
            <a:r>
              <a:rPr lang="en-US" altLang="zh-CN" sz="1200" b="1" i="1" dirty="0">
                <a:solidFill>
                  <a:srgbClr val="999999"/>
                </a:solidFill>
                <a:latin typeface="Cambria" panose="02040503050406030204" pitchFamily="18" charset="0"/>
                <a:ea typeface="Cambria" panose="02040503050406030204" pitchFamily="18" charset="0"/>
              </a:rPr>
              <a:t>Cell</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a:p>
            <a:pPr fontAlgn="auto"/>
            <a:r>
              <a:rPr lang="en-US" altLang="zh-CN" sz="1200" i="1" dirty="0">
                <a:solidFill>
                  <a:srgbClr val="999999"/>
                </a:solidFill>
                <a:latin typeface="Cambria" panose="02040503050406030204" pitchFamily="18" charset="0"/>
                <a:ea typeface="Cambria" panose="02040503050406030204" pitchFamily="18" charset="0"/>
              </a:rPr>
              <a:t>Ju, et al. The alanyl-tRNA synthetase AARS1 moonlights as a </a:t>
            </a:r>
            <a:r>
              <a:rPr lang="en-US" altLang="zh-CN" sz="1200" i="1" dirty="0" err="1">
                <a:solidFill>
                  <a:srgbClr val="999999"/>
                </a:solidFill>
                <a:latin typeface="Cambria" panose="02040503050406030204" pitchFamily="18" charset="0"/>
                <a:ea typeface="Cambria" panose="02040503050406030204" pitchFamily="18" charset="0"/>
              </a:rPr>
              <a:t>lactyltransferase</a:t>
            </a:r>
            <a:r>
              <a:rPr lang="en-US" altLang="zh-CN" sz="1200" i="1" dirty="0">
                <a:solidFill>
                  <a:srgbClr val="999999"/>
                </a:solidFill>
                <a:latin typeface="Cambria" panose="02040503050406030204" pitchFamily="18" charset="0"/>
                <a:ea typeface="Cambria" panose="02040503050406030204" pitchFamily="18" charset="0"/>
              </a:rPr>
              <a:t> to promote YAP signaling in gastric cancer. </a:t>
            </a:r>
            <a:r>
              <a:rPr lang="en-US" altLang="zh-CN" sz="1200" b="1" i="1" dirty="0">
                <a:solidFill>
                  <a:srgbClr val="999999"/>
                </a:solidFill>
                <a:latin typeface="Cambria" panose="02040503050406030204" pitchFamily="18" charset="0"/>
                <a:ea typeface="Cambria" panose="02040503050406030204" pitchFamily="18" charset="0"/>
              </a:rPr>
              <a:t>J Clin Invest</a:t>
            </a:r>
            <a:r>
              <a:rPr lang="en-US" altLang="zh-CN" sz="1200" i="1" dirty="0">
                <a:solidFill>
                  <a:srgbClr val="999999"/>
                </a:solidFill>
                <a:latin typeface="Cambria" panose="02040503050406030204" pitchFamily="18" charset="0"/>
                <a:ea typeface="Cambria" panose="02040503050406030204" pitchFamily="18" charset="0"/>
              </a:rPr>
              <a:t>. (</a:t>
            </a:r>
            <a:r>
              <a:rPr lang="en-US" altLang="zh-CN" sz="1200" b="1" i="1" dirty="0">
                <a:solidFill>
                  <a:srgbClr val="999999"/>
                </a:solidFill>
                <a:latin typeface="Cambria" panose="02040503050406030204" pitchFamily="18" charset="0"/>
                <a:ea typeface="Cambria" panose="02040503050406030204" pitchFamily="18" charset="0"/>
              </a:rPr>
              <a:t>2024</a:t>
            </a:r>
            <a:r>
              <a:rPr lang="en-US" altLang="zh-CN" sz="1200" i="1" dirty="0">
                <a:solidFill>
                  <a:srgbClr val="999999"/>
                </a:solidFill>
                <a:latin typeface="Cambria" panose="02040503050406030204" pitchFamily="18" charset="0"/>
                <a:ea typeface="Cambria" panose="02040503050406030204" pitchFamily="18" charset="0"/>
              </a:rPr>
              <a:t>).</a:t>
            </a:r>
            <a:endParaRPr lang="en-US" altLang="zh-CN" sz="1200" i="1" dirty="0">
              <a:solidFill>
                <a:srgbClr val="999999"/>
              </a:solidFill>
              <a:latin typeface="Cambria" panose="02040503050406030204" pitchFamily="18" charset="0"/>
              <a:ea typeface="Cambria" panose="02040503050406030204" pitchFamily="18" charset="0"/>
            </a:endParaRPr>
          </a:p>
        </p:txBody>
      </p:sp>
      <p:pic>
        <p:nvPicPr>
          <p:cNvPr id="27" name="图片 26"/>
          <p:cNvPicPr>
            <a:picLocks noChangeAspect="1"/>
          </p:cNvPicPr>
          <p:nvPr/>
        </p:nvPicPr>
        <p:blipFill>
          <a:blip r:embed="rId1"/>
          <a:srcRect r="1367"/>
          <a:stretch>
            <a:fillRect/>
          </a:stretch>
        </p:blipFill>
        <p:spPr>
          <a:xfrm>
            <a:off x="5858958" y="2016470"/>
            <a:ext cx="5387789" cy="3792041"/>
          </a:xfrm>
          <a:prstGeom prst="rect">
            <a:avLst/>
          </a:prstGeom>
          <a:ln>
            <a:noFill/>
          </a:ln>
          <a:effectLst>
            <a:outerShdw blurRad="292100" dist="139700" dir="2700000" algn="tl" rotWithShape="0">
              <a:srgbClr val="333333">
                <a:alpha val="65000"/>
              </a:srgbClr>
            </a:outerShdw>
          </a:effectLst>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403" y="3759908"/>
            <a:ext cx="3997128" cy="2355327"/>
          </a:xfrm>
          <a:prstGeom prst="rect">
            <a:avLst/>
          </a:prstGeom>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4"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3"/>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4"/>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4"/>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262709" y="986555"/>
            <a:ext cx="4951080" cy="1354509"/>
          </a:xfrm>
          <a:prstGeom prst="rect">
            <a:avLst/>
          </a:prstGeom>
        </p:spPr>
        <p:txBody>
          <a:bodyPr>
            <a:normAutofit fontScale="90000"/>
          </a:bodyPr>
          <a:lstStyle/>
          <a:p>
            <a:r>
              <a:rPr lang="en-US" altLang="zh-CN" dirty="0">
                <a:solidFill>
                  <a:srgbClr val="701128"/>
                </a:solidFill>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solidFill>
                  <a:srgbClr val="701128"/>
                </a:solidFill>
                <a:latin typeface="Cambria" panose="02040503050406030204" pitchFamily="18" charset="0"/>
                <a:ea typeface="Cambria" panose="02040503050406030204" pitchFamily="18" charset="0"/>
                <a:cs typeface="+mn-ea"/>
                <a:sym typeface="+mn-lt"/>
              </a:rPr>
              <a:t>lactyl</a:t>
            </a:r>
            <a:r>
              <a:rPr lang="en-US" altLang="zh-CN" dirty="0">
                <a:solidFill>
                  <a:srgbClr val="701128"/>
                </a:solidFill>
                <a:latin typeface="Cambria" panose="02040503050406030204" pitchFamily="18" charset="0"/>
                <a:ea typeface="Cambria" panose="02040503050406030204" pitchFamily="18" charset="0"/>
                <a:cs typeface="+mn-ea"/>
                <a:sym typeface="+mn-lt"/>
              </a:rPr>
              <a:t>-transferase in tumorigenesi</a:t>
            </a:r>
            <a:r>
              <a:rPr lang="en-US" altLang="zh-CN" dirty="0">
                <a:solidFill>
                  <a:srgbClr val="701128"/>
                </a:solidFill>
                <a:latin typeface="+mn-lt"/>
                <a:ea typeface="+mn-ea"/>
                <a:cs typeface="+mn-ea"/>
                <a:sym typeface="+mn-lt"/>
              </a:rPr>
              <a:t>s</a:t>
            </a:r>
            <a:r>
              <a:rPr lang="zh-CN" altLang="en-US" dirty="0">
                <a:solidFill>
                  <a:srgbClr val="701128"/>
                </a:solidFill>
                <a:latin typeface="+mn-lt"/>
                <a:ea typeface="+mn-ea"/>
                <a:cs typeface="+mn-ea"/>
                <a:sym typeface="+mn-lt"/>
              </a:rPr>
              <a:t>（</a:t>
            </a:r>
            <a:r>
              <a:rPr lang="en-US" altLang="zh-CN" dirty="0">
                <a:solidFill>
                  <a:srgbClr val="701128"/>
                </a:solidFill>
                <a:latin typeface="Cambria" panose="02040503050406030204" pitchFamily="18" charset="0"/>
                <a:ea typeface="Cambria" panose="02040503050406030204" pitchFamily="18" charset="0"/>
                <a:cs typeface="+mn-ea"/>
                <a:sym typeface="+mn-lt"/>
              </a:rPr>
              <a:t>article</a:t>
            </a:r>
            <a:r>
              <a:rPr lang="en-US" altLang="zh-CN" dirty="0">
                <a:solidFill>
                  <a:srgbClr val="701128"/>
                </a:solidFill>
                <a:latin typeface="+mn-lt"/>
                <a:ea typeface="+mn-ea"/>
                <a:cs typeface="+mn-ea"/>
                <a:sym typeface="+mn-lt"/>
              </a:rPr>
              <a:t> </a:t>
            </a:r>
            <a:r>
              <a:rPr lang="zh-CN" altLang="en-US" dirty="0">
                <a:solidFill>
                  <a:srgbClr val="701128"/>
                </a:solidFill>
                <a:latin typeface="+mn-lt"/>
                <a:ea typeface="+mn-ea"/>
                <a:cs typeface="+mn-ea"/>
                <a:sym typeface="+mn-lt"/>
              </a:rPr>
              <a:t>在投  共一）</a:t>
            </a:r>
            <a:endParaRPr lang="zh-CN" altLang="en-US" dirty="0">
              <a:solidFill>
                <a:srgbClr val="701128"/>
              </a:solidFill>
              <a:latin typeface="+mn-lt"/>
              <a:ea typeface="+mn-ea"/>
              <a:cs typeface="+mn-ea"/>
              <a:sym typeface="+mn-lt"/>
            </a:endParaRPr>
          </a:p>
        </p:txBody>
      </p:sp>
      <p:sp>
        <p:nvSpPr>
          <p:cNvPr id="23" name="AutoShape 10"/>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AutoShape 12" descr="在侧边栏查询中搜索"/>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AutoShape 16"/>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6920" y="1019175"/>
            <a:ext cx="5745480" cy="5429885"/>
          </a:xfrm>
          <a:prstGeom prst="rect">
            <a:avLst/>
          </a:prstGeom>
        </p:spPr>
      </p:pic>
      <p:sp>
        <p:nvSpPr>
          <p:cNvPr id="28" name="文本框 27"/>
          <p:cNvSpPr txBox="1"/>
          <p:nvPr/>
        </p:nvSpPr>
        <p:spPr>
          <a:xfrm>
            <a:off x="448960" y="2607987"/>
            <a:ext cx="4951080" cy="383095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工作内容</a:t>
            </a:r>
            <a:endParaRPr lang="zh-CN" altLang="en-US" b="1" dirty="0"/>
          </a:p>
          <a:p>
            <a:pPr indent="0">
              <a:lnSpc>
                <a:spcPct val="150000"/>
              </a:lnSpc>
              <a:buFont typeface="Wingdings" panose="05000000000000000000" pitchFamily="2" charset="2"/>
              <a:buNone/>
            </a:pPr>
            <a:r>
              <a:rPr lang="en-US" altLang="zh-CN" b="0" i="0" dirty="0">
                <a:solidFill>
                  <a:srgbClr val="000000"/>
                </a:solidFill>
                <a:effectLst/>
                <a:latin typeface="Ubuntu" panose="020B0504030602030204" pitchFamily="34" charset="0"/>
              </a:rPr>
              <a:t>    </a:t>
            </a:r>
            <a:r>
              <a:rPr lang="zh-CN" altLang="en-US" b="0" i="0" dirty="0">
                <a:solidFill>
                  <a:srgbClr val="000000"/>
                </a:solidFill>
                <a:effectLst/>
                <a:latin typeface="Ubuntu" panose="020B0504030602030204" pitchFamily="34" charset="0"/>
              </a:rPr>
              <a:t>利用</a:t>
            </a:r>
            <a:r>
              <a:rPr lang="en-US" altLang="zh-CN" b="0" i="0" dirty="0">
                <a:solidFill>
                  <a:srgbClr val="000000"/>
                </a:solidFill>
                <a:effectLst/>
                <a:latin typeface="Cambria" panose="02040503050406030204" pitchFamily="18" charset="0"/>
                <a:ea typeface="Cambria" panose="02040503050406030204" pitchFamily="18" charset="0"/>
              </a:rPr>
              <a:t>TCGA</a:t>
            </a:r>
            <a:r>
              <a:rPr lang="zh-CN" altLang="en-US" b="0" i="0" dirty="0">
                <a:solidFill>
                  <a:srgbClr val="000000"/>
                </a:solidFill>
                <a:effectLst/>
                <a:latin typeface="Cambria" panose="02040503050406030204" pitchFamily="18" charset="0"/>
              </a:rPr>
              <a:t>、</a:t>
            </a:r>
            <a:r>
              <a:rPr lang="en-US" altLang="zh-CN" dirty="0">
                <a:solidFill>
                  <a:srgbClr val="000000"/>
                </a:solidFill>
                <a:latin typeface="Cambria" panose="02040503050406030204" pitchFamily="18" charset="0"/>
                <a:ea typeface="Cambria" panose="02040503050406030204" pitchFamily="18" charset="0"/>
              </a:rPr>
              <a:t>CGGA</a:t>
            </a:r>
            <a:r>
              <a:rPr lang="zh-CN" altLang="en-US" dirty="0">
                <a:solidFill>
                  <a:srgbClr val="000000"/>
                </a:solidFill>
                <a:latin typeface="Cambria" panose="02040503050406030204" pitchFamily="18" charset="0"/>
              </a:rPr>
              <a:t>、</a:t>
            </a:r>
            <a:r>
              <a:rPr lang="en-US" altLang="zh-CN" b="0" i="0" dirty="0" err="1">
                <a:solidFill>
                  <a:srgbClr val="000000"/>
                </a:solidFill>
                <a:effectLst/>
                <a:latin typeface="Cambria" panose="02040503050406030204" pitchFamily="18" charset="0"/>
                <a:ea typeface="Cambria" panose="02040503050406030204" pitchFamily="18" charset="0"/>
              </a:rPr>
              <a:t>GTEx</a:t>
            </a:r>
            <a:r>
              <a:rPr lang="zh-CN" altLang="en-US" b="0" i="0" dirty="0">
                <a:solidFill>
                  <a:srgbClr val="000000"/>
                </a:solidFill>
                <a:effectLst/>
                <a:latin typeface="Ubuntu" panose="020B0504030602030204" pitchFamily="34" charset="0"/>
              </a:rPr>
              <a:t>等公共数据库，开</a:t>
            </a:r>
            <a:r>
              <a:rPr lang="en-US" altLang="zh-CN" b="0" i="0" dirty="0">
                <a:solidFill>
                  <a:srgbClr val="000000"/>
                </a:solidFill>
                <a:effectLst/>
                <a:latin typeface="Ubuntu" panose="020B0504030602030204" pitchFamily="34" charset="0"/>
              </a:rPr>
              <a:t>     </a:t>
            </a:r>
            <a:endParaRPr lang="en-US" altLang="zh-CN" b="0" i="0" dirty="0">
              <a:solidFill>
                <a:srgbClr val="000000"/>
              </a:solidFill>
              <a:effectLst/>
              <a:latin typeface="Ubuntu" panose="020B0504030602030204" pitchFamily="34" charset="0"/>
            </a:endParaRPr>
          </a:p>
          <a:p>
            <a:pPr indent="0">
              <a:lnSpc>
                <a:spcPct val="150000"/>
              </a:lnSpc>
              <a:buFont typeface="Wingdings" panose="05000000000000000000" pitchFamily="2" charset="2"/>
              <a:buNone/>
            </a:pPr>
            <a:r>
              <a:rPr lang="en-US" altLang="zh-CN" b="0" i="0" dirty="0">
                <a:solidFill>
                  <a:srgbClr val="000000"/>
                </a:solidFill>
                <a:effectLst/>
                <a:latin typeface="Ubuntu" panose="020B0504030602030204" pitchFamily="34" charset="0"/>
              </a:rPr>
              <a:t>    </a:t>
            </a:r>
            <a:r>
              <a:rPr lang="zh-CN" altLang="en-US" b="0" i="0" dirty="0">
                <a:solidFill>
                  <a:srgbClr val="000000"/>
                </a:solidFill>
                <a:effectLst/>
                <a:latin typeface="Ubuntu" panose="020B0504030602030204" pitchFamily="34" charset="0"/>
              </a:rPr>
              <a:t>展</a:t>
            </a:r>
            <a:r>
              <a:rPr lang="en-US" altLang="zh-CN" b="0" i="0" dirty="0">
                <a:solidFill>
                  <a:srgbClr val="000000"/>
                </a:solidFill>
                <a:effectLst/>
                <a:latin typeface="Cambria" panose="02040503050406030204" pitchFamily="18" charset="0"/>
                <a:ea typeface="Cambria" panose="02040503050406030204" pitchFamily="18" charset="0"/>
              </a:rPr>
              <a:t>AARS1</a:t>
            </a:r>
            <a:r>
              <a:rPr lang="zh-CN" altLang="en-US" b="0" i="0" dirty="0">
                <a:solidFill>
                  <a:srgbClr val="000000"/>
                </a:solidFill>
                <a:effectLst/>
                <a:latin typeface="Ubuntu" panose="020B0504030602030204" pitchFamily="34" charset="0"/>
              </a:rPr>
              <a:t>泛癌</a:t>
            </a:r>
            <a:r>
              <a:rPr lang="zh-CN" altLang="en-US" dirty="0">
                <a:solidFill>
                  <a:srgbClr val="000000"/>
                </a:solidFill>
                <a:latin typeface="Ubuntu" panose="020B0504030602030204" pitchFamily="34" charset="0"/>
              </a:rPr>
              <a:t>生信分析</a:t>
            </a:r>
            <a:endParaRPr lang="zh-CN" altLang="en-US" b="0" i="0" dirty="0">
              <a:solidFill>
                <a:srgbClr val="000000"/>
              </a:solidFill>
              <a:effectLst/>
              <a:latin typeface="Ubuntu" panose="020B0504030602030204" pitchFamily="34" charset="0"/>
            </a:endParaRPr>
          </a:p>
          <a:p>
            <a:pPr marL="285750" indent="-285750">
              <a:lnSpc>
                <a:spcPct val="150000"/>
              </a:lnSpc>
              <a:buFont typeface="Wingdings" panose="05000000000000000000" pitchFamily="2" charset="2"/>
              <a:buChar char="u"/>
            </a:pPr>
            <a:r>
              <a:rPr lang="zh-CN" b="1" dirty="0"/>
              <a:t>创新点</a:t>
            </a:r>
            <a:r>
              <a:rPr lang="en-US" altLang="zh-CN" b="1" dirty="0"/>
              <a:t>——</a:t>
            </a:r>
            <a:r>
              <a:rPr lang="en-US" altLang="zh-CN" b="1" dirty="0">
                <a:latin typeface="Cambria" panose="02040503050406030204" pitchFamily="18" charset="0"/>
                <a:ea typeface="Cambria" panose="02040503050406030204" pitchFamily="18" charset="0"/>
              </a:rPr>
              <a:t>AARS1</a:t>
            </a:r>
            <a:endParaRPr lang="en-US" altLang="zh-CN" b="1" dirty="0">
              <a:latin typeface="Cambria" panose="02040503050406030204" pitchFamily="18" charset="0"/>
              <a:ea typeface="Cambria" panose="02040503050406030204" pitchFamily="18" charset="0"/>
            </a:endParaRPr>
          </a:p>
          <a:p>
            <a:pPr marL="285750" indent="-285750">
              <a:lnSpc>
                <a:spcPct val="150000"/>
              </a:lnSpc>
              <a:buFont typeface="Arial" panose="020B0604020202020204" pitchFamily="34" charset="0"/>
              <a:buChar char="•"/>
            </a:pPr>
            <a:r>
              <a:rPr lang="zh-CN" altLang="en-US" dirty="0"/>
              <a:t>在多癌种高表达，影响预后。</a:t>
            </a:r>
            <a:endParaRPr lang="zh-CN" altLang="en-US" dirty="0"/>
          </a:p>
          <a:p>
            <a:pPr marL="285750" indent="-285750">
              <a:lnSpc>
                <a:spcPct val="150000"/>
              </a:lnSpc>
              <a:buFont typeface="Arial" panose="020B0604020202020204" pitchFamily="34" charset="0"/>
              <a:buChar char="•"/>
            </a:pPr>
            <a:r>
              <a:rPr lang="zh-CN" altLang="en-US" dirty="0"/>
              <a:t>关联基因组不稳定、免疫逃逸与表观遗传。</a:t>
            </a:r>
            <a:endParaRPr lang="zh-CN" altLang="en-US" dirty="0"/>
          </a:p>
          <a:p>
            <a:pPr marL="285750" indent="-285750">
              <a:lnSpc>
                <a:spcPct val="150000"/>
              </a:lnSpc>
              <a:buFont typeface="Arial" panose="020B0604020202020204" pitchFamily="34" charset="0"/>
              <a:buChar char="•"/>
            </a:pPr>
            <a:r>
              <a:rPr lang="zh-CN" altLang="en-US" dirty="0"/>
              <a:t>与乳酸代谢增强相关，影响生存。</a:t>
            </a:r>
            <a:endParaRPr lang="zh-CN" altLang="en-US" dirty="0"/>
          </a:p>
          <a:p>
            <a:pPr marL="285750" indent="-285750">
              <a:lnSpc>
                <a:spcPct val="150000"/>
              </a:lnSpc>
              <a:buFont typeface="Arial" panose="020B0604020202020204" pitchFamily="34" charset="0"/>
              <a:buChar char="•"/>
            </a:pPr>
            <a:r>
              <a:rPr lang="zh-CN" altLang="en-US" dirty="0"/>
              <a:t>作为乳酰转移酶调控肿瘤信号通路。</a:t>
            </a:r>
            <a:endParaRPr lang="en-US" altLang="zh-CN" dirty="0"/>
          </a:p>
          <a:p>
            <a:pPr>
              <a:lnSpc>
                <a:spcPct val="150000"/>
              </a:lnSpc>
            </a:pPr>
            <a:endParaRPr lang="en-US" altLang="zh-CN" b="1" dirty="0"/>
          </a:p>
        </p:txBody>
      </p:sp>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4"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6"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2"/>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3"/>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3"/>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443230" y="873125"/>
            <a:ext cx="4764405" cy="1312545"/>
          </a:xfrm>
          <a:prstGeom prst="rect">
            <a:avLst/>
          </a:prstGeom>
        </p:spPr>
        <p:txBody>
          <a:bodyPr>
            <a:normAutofit fontScale="90000"/>
          </a:bodyPr>
          <a:lstStyle/>
          <a:p>
            <a:r>
              <a:rPr lang="en-US" altLang="zh-CN" dirty="0">
                <a:solidFill>
                  <a:srgbClr val="701128"/>
                </a:solidFill>
                <a:latin typeface="Cambria" panose="02040503050406030204" pitchFamily="18" charset="0"/>
                <a:ea typeface="Cambria" panose="02040503050406030204" pitchFamily="18" charset="0"/>
                <a:cs typeface="+mn-ea"/>
                <a:sym typeface="+mn-lt"/>
              </a:rPr>
              <a:t>Pan-cancer analysis of the alanyl-tRNA synthetase AARS1 as a </a:t>
            </a:r>
            <a:r>
              <a:rPr lang="en-US" altLang="zh-CN" dirty="0" err="1">
                <a:solidFill>
                  <a:srgbClr val="701128"/>
                </a:solidFill>
                <a:latin typeface="Cambria" panose="02040503050406030204" pitchFamily="18" charset="0"/>
                <a:ea typeface="Cambria" panose="02040503050406030204" pitchFamily="18" charset="0"/>
                <a:cs typeface="+mn-ea"/>
                <a:sym typeface="+mn-lt"/>
              </a:rPr>
              <a:t>lactyl</a:t>
            </a:r>
            <a:r>
              <a:rPr lang="en-US" altLang="zh-CN" dirty="0">
                <a:solidFill>
                  <a:srgbClr val="701128"/>
                </a:solidFill>
                <a:latin typeface="Cambria" panose="02040503050406030204" pitchFamily="18" charset="0"/>
                <a:ea typeface="Cambria" panose="02040503050406030204" pitchFamily="18" charset="0"/>
                <a:cs typeface="+mn-ea"/>
                <a:sym typeface="+mn-lt"/>
              </a:rPr>
              <a:t>-transferase in tumorigenesis</a:t>
            </a:r>
            <a:r>
              <a:rPr lang="zh-CN" altLang="en-US" dirty="0">
                <a:solidFill>
                  <a:srgbClr val="701128"/>
                </a:solidFill>
                <a:latin typeface="+mn-lt"/>
                <a:ea typeface="+mn-ea"/>
                <a:cs typeface="+mn-ea"/>
                <a:sym typeface="+mn-lt"/>
              </a:rPr>
              <a:t>（</a:t>
            </a:r>
            <a:r>
              <a:rPr lang="en-US" altLang="zh-CN" dirty="0">
                <a:solidFill>
                  <a:srgbClr val="701128"/>
                </a:solidFill>
                <a:latin typeface="Cambria" panose="02040503050406030204" pitchFamily="18" charset="0"/>
                <a:ea typeface="Cambria" panose="02040503050406030204" pitchFamily="18" charset="0"/>
                <a:cs typeface="+mn-ea"/>
                <a:sym typeface="+mn-lt"/>
              </a:rPr>
              <a:t>article</a:t>
            </a:r>
            <a:r>
              <a:rPr lang="en-US" altLang="zh-CN" dirty="0">
                <a:solidFill>
                  <a:srgbClr val="701128"/>
                </a:solidFill>
                <a:latin typeface="+mn-lt"/>
                <a:ea typeface="+mn-ea"/>
                <a:cs typeface="+mn-ea"/>
                <a:sym typeface="+mn-lt"/>
              </a:rPr>
              <a:t> </a:t>
            </a:r>
            <a:r>
              <a:rPr lang="zh-CN" altLang="en-US" dirty="0">
                <a:solidFill>
                  <a:srgbClr val="701128"/>
                </a:solidFill>
                <a:latin typeface="+mn-lt"/>
                <a:ea typeface="+mn-ea"/>
                <a:cs typeface="+mn-ea"/>
                <a:sym typeface="+mn-lt"/>
              </a:rPr>
              <a:t>在投  共一）</a:t>
            </a:r>
            <a:endParaRPr lang="zh-CN" altLang="en-US" dirty="0">
              <a:solidFill>
                <a:srgbClr val="701128"/>
              </a:solidFill>
              <a:latin typeface="+mn-lt"/>
              <a:ea typeface="+mn-ea"/>
              <a:cs typeface="+mn-ea"/>
              <a:sym typeface="+mn-lt"/>
            </a:endParaRPr>
          </a:p>
        </p:txBody>
      </p:sp>
      <p:sp>
        <p:nvSpPr>
          <p:cNvPr id="23" name="AutoShape 10"/>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 name="文本框 25"/>
          <p:cNvSpPr txBox="1"/>
          <p:nvPr/>
        </p:nvSpPr>
        <p:spPr>
          <a:xfrm>
            <a:off x="231154" y="2830237"/>
            <a:ext cx="5901993" cy="5067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b="1" dirty="0"/>
              <a:t>实验验证： </a:t>
            </a:r>
            <a:r>
              <a:rPr lang="en-US" altLang="zh-CN" dirty="0">
                <a:latin typeface="Cambria" panose="02040503050406030204" pitchFamily="18" charset="0"/>
                <a:ea typeface="Cambria" panose="02040503050406030204" pitchFamily="18" charset="0"/>
              </a:rPr>
              <a:t>AARS1</a:t>
            </a:r>
            <a:r>
              <a:rPr lang="en-US" altLang="zh-CN" dirty="0"/>
              <a:t> </a:t>
            </a:r>
            <a:r>
              <a:rPr lang="zh-CN" altLang="en-US" dirty="0"/>
              <a:t>介导的乳酸化对胰腺癌功能影响</a:t>
            </a:r>
            <a:endParaRPr lang="en-US" altLang="zh-CN" dirty="0"/>
          </a:p>
        </p:txBody>
      </p:sp>
      <p:grpSp>
        <p:nvGrpSpPr>
          <p:cNvPr id="27" name="组合 26"/>
          <p:cNvGrpSpPr/>
          <p:nvPr/>
        </p:nvGrpSpPr>
        <p:grpSpPr>
          <a:xfrm>
            <a:off x="555584" y="3581400"/>
            <a:ext cx="4771917" cy="2812617"/>
            <a:chOff x="7000982" y="1942108"/>
            <a:chExt cx="4684155" cy="2272100"/>
          </a:xfrm>
        </p:grpSpPr>
        <p:grpSp>
          <p:nvGrpSpPr>
            <p:cNvPr id="28" name="组合 27"/>
            <p:cNvGrpSpPr>
              <a:grpSpLocks noChangeAspect="1"/>
            </p:cNvGrpSpPr>
            <p:nvPr/>
          </p:nvGrpSpPr>
          <p:grpSpPr>
            <a:xfrm>
              <a:off x="8018661" y="3350208"/>
              <a:ext cx="3661709" cy="864000"/>
              <a:chOff x="3205153" y="3390900"/>
              <a:chExt cx="1602000" cy="378000"/>
            </a:xfrm>
          </p:grpSpPr>
          <p:sp>
            <p:nvSpPr>
              <p:cNvPr id="35" name="矩形 34"/>
              <p:cNvSpPr/>
              <p:nvPr/>
            </p:nvSpPr>
            <p:spPr>
              <a:xfrm>
                <a:off x="3205153" y="3390900"/>
                <a:ext cx="1602000" cy="37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t>
                </a:r>
                <a:endParaRPr lang="zh-CN" altLang="en-US" dirty="0"/>
              </a:p>
            </p:txBody>
          </p:sp>
          <p:pic>
            <p:nvPicPr>
              <p:cNvPr id="36" name="图片 35"/>
              <p:cNvPicPr/>
              <p:nvPr/>
            </p:nvPicPr>
            <p:blipFill rotWithShape="1">
              <a:blip r:embed="rId1">
                <a:extLst>
                  <a:ext uri="{28A0092B-C50C-407E-A947-70E740481C1C}">
                    <a14:useLocalDpi xmlns:a14="http://schemas.microsoft.com/office/drawing/2010/main" val="0"/>
                  </a:ext>
                </a:extLst>
              </a:blip>
              <a:srcRect l="42033" t="61284" r="16546" b="25283"/>
              <a:stretch>
                <a:fillRect/>
              </a:stretch>
            </p:blipFill>
            <p:spPr>
              <a:xfrm>
                <a:off x="3214680" y="3400425"/>
                <a:ext cx="1584000" cy="360000"/>
              </a:xfrm>
              <a:prstGeom prst="rect">
                <a:avLst/>
              </a:prstGeom>
            </p:spPr>
          </p:pic>
        </p:grpSp>
        <p:grpSp>
          <p:nvGrpSpPr>
            <p:cNvPr id="29" name="组合 28"/>
            <p:cNvGrpSpPr>
              <a:grpSpLocks noChangeAspect="1"/>
            </p:cNvGrpSpPr>
            <p:nvPr/>
          </p:nvGrpSpPr>
          <p:grpSpPr>
            <a:xfrm>
              <a:off x="8024919" y="2283408"/>
              <a:ext cx="3660218" cy="864000"/>
              <a:chOff x="3243263" y="2362200"/>
              <a:chExt cx="1602000" cy="378000"/>
            </a:xfrm>
          </p:grpSpPr>
          <p:sp>
            <p:nvSpPr>
              <p:cNvPr id="33" name="矩形 32"/>
              <p:cNvSpPr/>
              <p:nvPr/>
            </p:nvSpPr>
            <p:spPr>
              <a:xfrm>
                <a:off x="3243263" y="2362200"/>
                <a:ext cx="1602000" cy="37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t>
                </a:r>
                <a:endParaRPr lang="zh-CN" altLang="en-US" dirty="0"/>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34684" t="36918" r="27416" b="51590"/>
              <a:stretch>
                <a:fillRect/>
              </a:stretch>
            </p:blipFill>
            <p:spPr>
              <a:xfrm>
                <a:off x="3255779" y="2372039"/>
                <a:ext cx="1584000" cy="358641"/>
              </a:xfrm>
              <a:prstGeom prst="rect">
                <a:avLst/>
              </a:prstGeom>
            </p:spPr>
          </p:pic>
        </p:grpSp>
        <p:sp>
          <p:nvSpPr>
            <p:cNvPr id="30" name="文本框 29"/>
            <p:cNvSpPr txBox="1"/>
            <p:nvPr/>
          </p:nvSpPr>
          <p:spPr>
            <a:xfrm>
              <a:off x="7000982" y="2525519"/>
              <a:ext cx="914400" cy="248630"/>
            </a:xfrm>
            <a:prstGeom prst="rect">
              <a:avLst/>
            </a:prstGeom>
            <a:noFill/>
          </p:spPr>
          <p:txBody>
            <a:bodyPr wrap="square" rtlCol="0">
              <a:spAutoFit/>
            </a:bodyPr>
            <a:lstStyle/>
            <a:p>
              <a:r>
                <a:rPr lang="en-US" altLang="zh-CN" sz="1400" dirty="0">
                  <a:latin typeface="Cambria" panose="02040503050406030204" pitchFamily="18" charset="0"/>
                  <a:ea typeface="Cambria" panose="02040503050406030204" pitchFamily="18" charset="0"/>
                </a:rPr>
                <a:t>AARS1</a:t>
              </a:r>
              <a:endParaRPr lang="zh-CN" altLang="en-US" sz="1400" dirty="0">
                <a:latin typeface="Cambria" panose="02040503050406030204" pitchFamily="18" charset="0"/>
              </a:endParaRPr>
            </a:p>
          </p:txBody>
        </p:sp>
        <p:sp>
          <p:nvSpPr>
            <p:cNvPr id="31" name="文本框 30"/>
            <p:cNvSpPr txBox="1"/>
            <p:nvPr/>
          </p:nvSpPr>
          <p:spPr>
            <a:xfrm>
              <a:off x="7000982" y="3592319"/>
              <a:ext cx="708399" cy="248630"/>
            </a:xfrm>
            <a:prstGeom prst="rect">
              <a:avLst/>
            </a:prstGeom>
            <a:noFill/>
          </p:spPr>
          <p:txBody>
            <a:bodyPr wrap="none" rtlCol="0">
              <a:spAutoFit/>
            </a:bodyPr>
            <a:lstStyle/>
            <a:p>
              <a:r>
                <a:rPr lang="en-US" altLang="zh-CN" sz="1400" dirty="0">
                  <a:latin typeface="Cambria" panose="02040503050406030204" pitchFamily="18" charset="0"/>
                  <a:ea typeface="Cambria" panose="02040503050406030204" pitchFamily="18" charset="0"/>
                </a:rPr>
                <a:t>β-actin</a:t>
              </a:r>
              <a:endParaRPr lang="zh-CN" altLang="en-US" sz="1400" dirty="0">
                <a:latin typeface="Cambria" panose="02040503050406030204" pitchFamily="18" charset="0"/>
              </a:endParaRPr>
            </a:p>
          </p:txBody>
        </p:sp>
        <p:sp>
          <p:nvSpPr>
            <p:cNvPr id="32" name="文本框 31"/>
            <p:cNvSpPr txBox="1"/>
            <p:nvPr/>
          </p:nvSpPr>
          <p:spPr>
            <a:xfrm>
              <a:off x="7827834" y="1942108"/>
              <a:ext cx="3852536" cy="223766"/>
            </a:xfrm>
            <a:prstGeom prst="rect">
              <a:avLst/>
            </a:prstGeom>
            <a:noFill/>
          </p:spPr>
          <p:txBody>
            <a:bodyPr wrap="square" rtlCol="0">
              <a:spAutoFit/>
            </a:bodyPr>
            <a:lstStyle/>
            <a:p>
              <a:r>
                <a:rPr lang="en-US" altLang="zh-CN" sz="1200" dirty="0"/>
                <a:t>   </a:t>
              </a:r>
              <a:r>
                <a:rPr lang="en-US" altLang="zh-CN" sz="1200" dirty="0">
                  <a:latin typeface="Cambria" panose="02040503050406030204" pitchFamily="18" charset="0"/>
                  <a:ea typeface="Cambria" panose="02040503050406030204" pitchFamily="18" charset="0"/>
                </a:rPr>
                <a:t>hTERT-HPNE    Miapaca2    PANC-1     HepG2        L-02</a:t>
              </a:r>
              <a:endParaRPr lang="zh-CN" altLang="en-US" sz="1200" dirty="0">
                <a:latin typeface="Cambria" panose="02040503050406030204" pitchFamily="18" charset="0"/>
              </a:endParaRPr>
            </a:p>
          </p:txBody>
        </p:sp>
      </p:grpSp>
      <p:graphicFrame>
        <p:nvGraphicFramePr>
          <p:cNvPr id="37" name="对象 36"/>
          <p:cNvGraphicFramePr>
            <a:graphicFrameLocks noChangeAspect="1"/>
          </p:cNvGraphicFramePr>
          <p:nvPr/>
        </p:nvGraphicFramePr>
        <p:xfrm>
          <a:off x="7174230" y="1544320"/>
          <a:ext cx="3708400" cy="4850765"/>
        </p:xfrm>
        <a:graphic>
          <a:graphicData uri="http://schemas.openxmlformats.org/presentationml/2006/ole">
            <mc:AlternateContent xmlns:mc="http://schemas.openxmlformats.org/markup-compatibility/2006">
              <mc:Choice xmlns:v="urn:schemas-microsoft-com:vml" Requires="v">
                <p:oleObj spid="_x0000_s1053" name="Prism 10" r:id="rId3" imgW="2260600" imgH="2952750" progId="Prism10.Document">
                  <p:embed/>
                </p:oleObj>
              </mc:Choice>
              <mc:Fallback>
                <p:oleObj name="Prism 10" r:id="rId3" imgW="2260600" imgH="2952750" progId="Prism10.Document">
                  <p:embed/>
                  <p:pic>
                    <p:nvPicPr>
                      <p:cNvPr id="0" name="对象 25"/>
                      <p:cNvPicPr/>
                      <p:nvPr/>
                    </p:nvPicPr>
                    <p:blipFill>
                      <a:blip r:embed="rId4"/>
                      <a:stretch>
                        <a:fillRect/>
                      </a:stretch>
                    </p:blipFill>
                    <p:spPr>
                      <a:xfrm>
                        <a:off x="7174230" y="1544320"/>
                        <a:ext cx="3708400" cy="4850765"/>
                      </a:xfrm>
                      <a:prstGeom prst="rect">
                        <a:avLst/>
                      </a:prstGeom>
                    </p:spPr>
                  </p:pic>
                </p:oleObj>
              </mc:Fallback>
            </mc:AlternateContent>
          </a:graphicData>
        </a:graphic>
      </p:graphicFrame>
      <p:sp>
        <p:nvSpPr>
          <p:cNvPr id="12" name="文本框 11"/>
          <p:cNvSpPr txBox="1"/>
          <p:nvPr/>
        </p:nvSpPr>
        <p:spPr>
          <a:xfrm>
            <a:off x="10067290" y="5932170"/>
            <a:ext cx="2124710" cy="925830"/>
          </a:xfrm>
          <a:prstGeom prst="rect">
            <a:avLst/>
          </a:prstGeom>
          <a:noFill/>
        </p:spPr>
        <p:txBody>
          <a:bodyPr wrap="square" rtlCol="0">
            <a:noAutofit/>
          </a:bodyPr>
          <a:lstStyle/>
          <a:p>
            <a:r>
              <a:rPr lang="en-US" altLang="zh-CN" sz="1050" dirty="0">
                <a:solidFill>
                  <a:srgbClr val="222222"/>
                </a:solidFill>
                <a:latin typeface="Arial" panose="020B0604020202020204" pitchFamily="34" charset="0"/>
                <a:cs typeface="Arial" panose="020B0604020202020204" pitchFamily="34" charset="0"/>
              </a:rPr>
              <a:t>hTERT-HPNE</a:t>
            </a:r>
            <a:r>
              <a:rPr lang="zh-CN" altLang="en-US" sz="1050" dirty="0">
                <a:solidFill>
                  <a:srgbClr val="222222"/>
                </a:solidFill>
                <a:latin typeface="Arial" panose="020B0604020202020204" pitchFamily="34" charset="0"/>
                <a:cs typeface="Arial" panose="020B0604020202020204" pitchFamily="34" charset="0"/>
              </a:rPr>
              <a:t>（人胰腺导管细胞）</a:t>
            </a:r>
            <a:endParaRPr lang="en-US" altLang="zh-CN"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Miapaca2</a:t>
            </a:r>
            <a:r>
              <a:rPr lang="zh-CN" altLang="en-US" sz="1050" dirty="0">
                <a:solidFill>
                  <a:srgbClr val="222222"/>
                </a:solidFill>
                <a:latin typeface="Arial" panose="020B0604020202020204" pitchFamily="34" charset="0"/>
                <a:cs typeface="Arial" panose="020B0604020202020204" pitchFamily="34" charset="0"/>
              </a:rPr>
              <a:t>（人胰腺癌肿瘤细胞）</a:t>
            </a:r>
            <a:endParaRPr lang="zh-CN" altLang="en-US"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PANC-1</a:t>
            </a:r>
            <a:r>
              <a:rPr lang="zh-CN" altLang="en-US" sz="1050" dirty="0">
                <a:solidFill>
                  <a:srgbClr val="222222"/>
                </a:solidFill>
                <a:latin typeface="Arial" panose="020B0604020202020204" pitchFamily="34" charset="0"/>
                <a:cs typeface="Arial" panose="020B0604020202020204" pitchFamily="34" charset="0"/>
              </a:rPr>
              <a:t>（人胰腺癌肿瘤细胞）</a:t>
            </a:r>
            <a:endParaRPr lang="zh-CN" altLang="en-US"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L-02</a:t>
            </a:r>
            <a:r>
              <a:rPr lang="zh-CN" altLang="en-US" sz="1050" dirty="0">
                <a:solidFill>
                  <a:srgbClr val="222222"/>
                </a:solidFill>
                <a:latin typeface="Arial" panose="020B0604020202020204" pitchFamily="34" charset="0"/>
                <a:cs typeface="Arial" panose="020B0604020202020204" pitchFamily="34" charset="0"/>
              </a:rPr>
              <a:t>（人肝细胞）</a:t>
            </a:r>
            <a:endParaRPr lang="en-US" altLang="zh-CN" sz="1050" dirty="0">
              <a:solidFill>
                <a:srgbClr val="222222"/>
              </a:solidFill>
              <a:latin typeface="Arial" panose="020B0604020202020204" pitchFamily="34" charset="0"/>
              <a:cs typeface="Arial" panose="020B0604020202020204" pitchFamily="34" charset="0"/>
            </a:endParaRPr>
          </a:p>
          <a:p>
            <a:r>
              <a:rPr lang="en-US" altLang="zh-CN" sz="1050" dirty="0">
                <a:solidFill>
                  <a:srgbClr val="222222"/>
                </a:solidFill>
                <a:latin typeface="Arial" panose="020B0604020202020204" pitchFamily="34" charset="0"/>
                <a:cs typeface="Arial" panose="020B0604020202020204" pitchFamily="34" charset="0"/>
              </a:rPr>
              <a:t>HepG2</a:t>
            </a:r>
            <a:r>
              <a:rPr lang="zh-CN" altLang="en-US" sz="1050" dirty="0">
                <a:solidFill>
                  <a:srgbClr val="222222"/>
                </a:solidFill>
                <a:latin typeface="Arial" panose="020B0604020202020204" pitchFamily="34" charset="0"/>
                <a:cs typeface="Arial" panose="020B0604020202020204" pitchFamily="34" charset="0"/>
              </a:rPr>
              <a:t>（人肝癌细胞）</a:t>
            </a:r>
            <a:endParaRPr lang="zh-CN" altLang="en-US" sz="1050" dirty="0">
              <a:solidFill>
                <a:srgbClr val="222222"/>
              </a:solidFill>
              <a:latin typeface="Arial" panose="020B0604020202020204" pitchFamily="34" charset="0"/>
              <a:cs typeface="Arial" panose="020B0604020202020204" pitchFamily="34" charset="0"/>
            </a:endParaRPr>
          </a:p>
          <a:p>
            <a:endParaRPr lang="zh-CN" altLang="en-US" b="1" dirty="0"/>
          </a:p>
        </p:txBody>
      </p:sp>
      <p:sp>
        <p:nvSpPr>
          <p:cNvPr id="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6"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1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11"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5"/>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6"/>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6"/>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517601" y="956248"/>
            <a:ext cx="8130288" cy="1060450"/>
          </a:xfrm>
          <a:prstGeom prst="rect">
            <a:avLst/>
          </a:prstGeom>
        </p:spPr>
        <p:txBody>
          <a:bodyPr>
            <a:normAutofit/>
          </a:bodyPr>
          <a:lstStyle/>
          <a:p>
            <a:r>
              <a:rPr lang="zh-CN" altLang="en-US" dirty="0">
                <a:solidFill>
                  <a:srgbClr val="701128"/>
                </a:solidFill>
              </a:rPr>
              <a:t>智绘</a:t>
            </a:r>
            <a:r>
              <a:rPr lang="en-US" altLang="zh-CN" dirty="0">
                <a:solidFill>
                  <a:srgbClr val="701128"/>
                </a:solidFill>
              </a:rPr>
              <a:t>·</a:t>
            </a:r>
            <a:r>
              <a:rPr lang="zh-CN" altLang="en-US" dirty="0">
                <a:solidFill>
                  <a:srgbClr val="701128"/>
                </a:solidFill>
              </a:rPr>
              <a:t>好孕 </a:t>
            </a:r>
            <a:r>
              <a:rPr lang="en-US" altLang="zh-CN" dirty="0">
                <a:solidFill>
                  <a:srgbClr val="701128"/>
                </a:solidFill>
              </a:rPr>
              <a:t>—— </a:t>
            </a:r>
            <a:r>
              <a:rPr lang="zh-CN" altLang="en-US" dirty="0">
                <a:solidFill>
                  <a:srgbClr val="701128"/>
                </a:solidFill>
              </a:rPr>
              <a:t>数智驱动的胚胎基因组多维联检优筛领航者</a:t>
            </a:r>
            <a:endParaRPr lang="zh-CN" altLang="en-US" sz="2200" dirty="0">
              <a:solidFill>
                <a:srgbClr val="701128"/>
              </a:solidFill>
              <a:latin typeface="+mn-lt"/>
              <a:ea typeface="+mn-ea"/>
              <a:cs typeface="+mn-ea"/>
              <a:sym typeface="+mn-lt"/>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7924" y="2827157"/>
            <a:ext cx="5886012" cy="2906112"/>
          </a:xfrm>
          <a:prstGeom prst="rect">
            <a:avLst/>
          </a:prstGeom>
        </p:spPr>
      </p:pic>
      <p:sp>
        <p:nvSpPr>
          <p:cNvPr id="12" name="文本框 11"/>
          <p:cNvSpPr txBox="1"/>
          <p:nvPr/>
        </p:nvSpPr>
        <p:spPr>
          <a:xfrm>
            <a:off x="517601" y="1647366"/>
            <a:ext cx="10358816" cy="368300"/>
          </a:xfrm>
          <a:prstGeom prst="rect">
            <a:avLst/>
          </a:prstGeom>
          <a:noFill/>
        </p:spPr>
        <p:txBody>
          <a:bodyPr wrap="square" rtlCol="0">
            <a:spAutoFit/>
          </a:bodyPr>
          <a:lstStyle/>
          <a:p>
            <a:r>
              <a:rPr lang="en-US" altLang="zh-CN" b="1" dirty="0" err="1">
                <a:latin typeface="Cambria" panose="02040503050406030204" pitchFamily="18" charset="0"/>
                <a:ea typeface="Cambria" panose="02040503050406030204" pitchFamily="18" charset="0"/>
              </a:rPr>
              <a:t>PiCaTs</a:t>
            </a:r>
            <a:r>
              <a:rPr lang="zh-CN" altLang="en-US" b="1" dirty="0">
                <a:latin typeface="+mn-ea"/>
              </a:rPr>
              <a:t>：</a:t>
            </a:r>
            <a:r>
              <a:rPr lang="zh-CN" altLang="en-US" dirty="0">
                <a:latin typeface="+mn-ea"/>
              </a:rPr>
              <a:t>联合</a:t>
            </a:r>
            <a:r>
              <a:rPr lang="en-US" altLang="zh-CN" dirty="0" err="1">
                <a:latin typeface="Cambria" panose="02040503050406030204" pitchFamily="18" charset="0"/>
                <a:ea typeface="Cambria" panose="02040503050406030204" pitchFamily="18" charset="0"/>
              </a:rPr>
              <a:t>miniATAC</a:t>
            </a:r>
            <a:r>
              <a:rPr lang="zh-CN" altLang="en-US" dirty="0">
                <a:latin typeface="Cambria" panose="02040503050406030204" pitchFamily="18" charset="0"/>
              </a:rPr>
              <a:t>、</a:t>
            </a:r>
            <a:r>
              <a:rPr lang="en-US" altLang="zh-CN" dirty="0">
                <a:latin typeface="Cambria" panose="02040503050406030204" pitchFamily="18" charset="0"/>
                <a:ea typeface="Cambria" panose="02040503050406030204" pitchFamily="18" charset="0"/>
              </a:rPr>
              <a:t>MALBAC</a:t>
            </a:r>
            <a:r>
              <a:rPr lang="zh-CN" altLang="en-US" dirty="0">
                <a:latin typeface="+mn-ea"/>
              </a:rPr>
              <a:t>和转录组测序三项技术，开发出一体化试剂盒，满足实际应用需求</a:t>
            </a:r>
            <a:endParaRPr lang="zh-CN" altLang="en-US" dirty="0">
              <a:latin typeface="+mn-ea"/>
            </a:endParaRPr>
          </a:p>
        </p:txBody>
      </p:sp>
      <p:pic>
        <p:nvPicPr>
          <p:cNvPr id="231" name="图片 230"/>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2000" contrast="6000"/>
                    </a14:imgEffect>
                    <a14:imgEffect>
                      <a14:sharpenSoften amount="13000"/>
                    </a14:imgEffect>
                  </a14:imgLayer>
                </a14:imgProps>
              </a:ext>
              <a:ext uri="{28A0092B-C50C-407E-A947-70E740481C1C}">
                <a14:useLocalDpi xmlns:a14="http://schemas.microsoft.com/office/drawing/2010/main" val="0"/>
              </a:ext>
            </a:extLst>
          </a:blip>
          <a:stretch>
            <a:fillRect/>
          </a:stretch>
        </p:blipFill>
        <p:spPr>
          <a:xfrm>
            <a:off x="763270" y="3044190"/>
            <a:ext cx="3747135" cy="2382520"/>
          </a:xfrm>
          <a:prstGeom prst="rect">
            <a:avLst/>
          </a:prstGeom>
          <a:effectLst>
            <a:outerShdw blurRad="50800" dist="38100" dir="8100000" algn="tr" rotWithShape="0">
              <a:prstClr val="black">
                <a:alpha val="40000"/>
              </a:prstClr>
            </a:outerShdw>
          </a:effectLst>
        </p:spPr>
      </p:pic>
      <p:sp>
        <p:nvSpPr>
          <p:cNvPr id="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5"/>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5"/>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506095" y="868680"/>
            <a:ext cx="8515985" cy="507365"/>
          </a:xfrm>
          <a:prstGeom prst="rect">
            <a:avLst/>
          </a:prstGeom>
        </p:spPr>
        <p:txBody>
          <a:bodyPr>
            <a:normAutofit/>
          </a:bodyPr>
          <a:lstStyle/>
          <a:p>
            <a:r>
              <a:rPr lang="zh-CN" altLang="en-US" dirty="0">
                <a:solidFill>
                  <a:srgbClr val="701128"/>
                </a:solidFill>
              </a:rPr>
              <a:t>智绘</a:t>
            </a:r>
            <a:r>
              <a:rPr lang="en-US" altLang="zh-CN" dirty="0">
                <a:solidFill>
                  <a:srgbClr val="701128"/>
                </a:solidFill>
              </a:rPr>
              <a:t>·</a:t>
            </a:r>
            <a:r>
              <a:rPr lang="zh-CN" altLang="en-US" dirty="0">
                <a:solidFill>
                  <a:srgbClr val="701128"/>
                </a:solidFill>
              </a:rPr>
              <a:t>好孕 </a:t>
            </a:r>
            <a:r>
              <a:rPr lang="en-US" altLang="zh-CN" dirty="0">
                <a:solidFill>
                  <a:srgbClr val="701128"/>
                </a:solidFill>
              </a:rPr>
              <a:t>—— </a:t>
            </a:r>
            <a:r>
              <a:rPr lang="zh-CN" altLang="en-US" dirty="0">
                <a:solidFill>
                  <a:srgbClr val="701128"/>
                </a:solidFill>
              </a:rPr>
              <a:t>数智驱动的胚胎基因组多维联检优筛领航者</a:t>
            </a:r>
            <a:endParaRPr lang="zh-CN" altLang="en-US" sz="2200" dirty="0">
              <a:solidFill>
                <a:srgbClr val="701128"/>
              </a:solidFill>
              <a:latin typeface="+mn-lt"/>
              <a:ea typeface="+mn-ea"/>
              <a:cs typeface="+mn-ea"/>
              <a:sym typeface="+mn-lt"/>
            </a:endParaRPr>
          </a:p>
        </p:txBody>
      </p:sp>
      <p:grpSp>
        <p:nvGrpSpPr>
          <p:cNvPr id="226" name="组合 225"/>
          <p:cNvGrpSpPr>
            <a:grpSpLocks noChangeAspect="1"/>
          </p:cNvGrpSpPr>
          <p:nvPr/>
        </p:nvGrpSpPr>
        <p:grpSpPr>
          <a:xfrm>
            <a:off x="730499" y="2074295"/>
            <a:ext cx="4787164" cy="4325203"/>
            <a:chOff x="539" y="697"/>
            <a:chExt cx="9381" cy="8033"/>
          </a:xfrm>
        </p:grpSpPr>
        <p:grpSp>
          <p:nvGrpSpPr>
            <p:cNvPr id="227" name="group 2"/>
            <p:cNvGrpSpPr/>
            <p:nvPr/>
          </p:nvGrpSpPr>
          <p:grpSpPr>
            <a:xfrm rot="21600000">
              <a:off x="5556" y="5018"/>
              <a:ext cx="4364" cy="832"/>
              <a:chOff x="-142061" y="-58714"/>
              <a:chExt cx="2771354" cy="528614"/>
            </a:xfrm>
          </p:grpSpPr>
          <p:sp>
            <p:nvSpPr>
              <p:cNvPr id="279" name="path 2"/>
              <p:cNvSpPr/>
              <p:nvPr/>
            </p:nvSpPr>
            <p:spPr>
              <a:xfrm>
                <a:off x="0" y="0"/>
                <a:ext cx="2629293" cy="469900"/>
              </a:xfrm>
              <a:custGeom>
                <a:avLst/>
                <a:gdLst/>
                <a:ahLst/>
                <a:cxnLst/>
                <a:rect l="0" t="0" r="0" b="0"/>
                <a:pathLst>
                  <a:path w="4140" h="740">
                    <a:moveTo>
                      <a:pt x="4130" y="370"/>
                    </a:moveTo>
                    <a:cubicBezTo>
                      <a:pt x="4130" y="568"/>
                      <a:pt x="3208" y="730"/>
                      <a:pt x="2070" y="730"/>
                    </a:cubicBezTo>
                    <a:cubicBezTo>
                      <a:pt x="932" y="730"/>
                      <a:pt x="10" y="568"/>
                      <a:pt x="10" y="370"/>
                    </a:cubicBezTo>
                    <a:cubicBezTo>
                      <a:pt x="10" y="171"/>
                      <a:pt x="932" y="10"/>
                      <a:pt x="2070" y="10"/>
                    </a:cubicBezTo>
                    <a:cubicBezTo>
                      <a:pt x="3208" y="10"/>
                      <a:pt x="4130" y="171"/>
                      <a:pt x="413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80" name="textbox 4"/>
              <p:cNvSpPr/>
              <p:nvPr/>
            </p:nvSpPr>
            <p:spPr>
              <a:xfrm>
                <a:off x="-142061" y="-58714"/>
                <a:ext cx="2654935" cy="51943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marL="426720" algn="l" rtl="0" eaLnBrk="0">
                  <a:lnSpc>
                    <a:spcPct val="96000"/>
                  </a:lnSpc>
                  <a:spcBef>
                    <a:spcPts val="5"/>
                  </a:spcBef>
                </a:pPr>
                <a:r>
                  <a:rPr sz="1200" kern="0" spc="10" dirty="0">
                    <a:solidFill>
                      <a:srgbClr val="000000">
                        <a:alpha val="100000"/>
                      </a:srgbClr>
                    </a:solidFill>
                    <a:latin typeface="+mn-ea"/>
                    <a:cs typeface="黑体" panose="02010609060101010101" charset="-122"/>
                  </a:rPr>
                  <a:t>构建基因转录活性矩阵</a:t>
                </a:r>
                <a:endParaRPr sz="1200" dirty="0">
                  <a:latin typeface="+mn-ea"/>
                  <a:cs typeface="黑体" panose="02010609060101010101" charset="-122"/>
                </a:endParaRPr>
              </a:p>
            </p:txBody>
          </p:sp>
        </p:grpSp>
        <p:grpSp>
          <p:nvGrpSpPr>
            <p:cNvPr id="228" name="group 4"/>
            <p:cNvGrpSpPr/>
            <p:nvPr/>
          </p:nvGrpSpPr>
          <p:grpSpPr>
            <a:xfrm rot="21600000">
              <a:off x="2066" y="2119"/>
              <a:ext cx="2834" cy="851"/>
              <a:chOff x="-111760" y="-70486"/>
              <a:chExt cx="1800072" cy="540386"/>
            </a:xfrm>
          </p:grpSpPr>
          <p:sp>
            <p:nvSpPr>
              <p:cNvPr id="277" name="path 6"/>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8" name="textbox 8"/>
              <p:cNvSpPr/>
              <p:nvPr/>
            </p:nvSpPr>
            <p:spPr>
              <a:xfrm>
                <a:off x="-111760" y="-70486"/>
                <a:ext cx="1713863"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1945" algn="l" rtl="0" eaLnBrk="0">
                  <a:lnSpc>
                    <a:spcPct val="96000"/>
                  </a:lnSpc>
                </a:pPr>
                <a:r>
                  <a:rPr sz="1200" kern="0" spc="0" dirty="0">
                    <a:solidFill>
                      <a:srgbClr val="000000">
                        <a:alpha val="100000"/>
                      </a:srgbClr>
                    </a:solidFill>
                    <a:latin typeface="+mn-ea"/>
                    <a:cs typeface="黑体" panose="02010609060101010101" charset="-122"/>
                  </a:rPr>
                  <a:t>质控、去批次</a:t>
                </a:r>
                <a:endParaRPr sz="1200" dirty="0">
                  <a:latin typeface="+mn-ea"/>
                  <a:cs typeface="黑体" panose="02010609060101010101" charset="-122"/>
                </a:endParaRPr>
              </a:p>
            </p:txBody>
          </p:sp>
        </p:grpSp>
        <p:grpSp>
          <p:nvGrpSpPr>
            <p:cNvPr id="229" name="group 6"/>
            <p:cNvGrpSpPr/>
            <p:nvPr/>
          </p:nvGrpSpPr>
          <p:grpSpPr>
            <a:xfrm rot="21600000">
              <a:off x="1736" y="7880"/>
              <a:ext cx="2824" cy="850"/>
              <a:chOff x="-104846" y="-69946"/>
              <a:chExt cx="1793158" cy="539846"/>
            </a:xfrm>
          </p:grpSpPr>
          <p:sp>
            <p:nvSpPr>
              <p:cNvPr id="275" name="path 10"/>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6" name="textbox 12"/>
              <p:cNvSpPr/>
              <p:nvPr/>
            </p:nvSpPr>
            <p:spPr>
              <a:xfrm>
                <a:off x="-104846" y="-69946"/>
                <a:ext cx="1713864" cy="520700"/>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325120" algn="l" rtl="0" eaLnBrk="0">
                  <a:lnSpc>
                    <a:spcPct val="96000"/>
                  </a:lnSpc>
                  <a:spcBef>
                    <a:spcPts val="5"/>
                  </a:spcBef>
                </a:pPr>
                <a:r>
                  <a:rPr sz="1200" kern="0" spc="0" dirty="0">
                    <a:solidFill>
                      <a:srgbClr val="000000">
                        <a:alpha val="100000"/>
                      </a:srgbClr>
                    </a:solidFill>
                    <a:latin typeface="+mn-ea"/>
                    <a:cs typeface="黑体" panose="02010609060101010101" charset="-122"/>
                  </a:rPr>
                  <a:t>随机森林模型</a:t>
                </a:r>
                <a:endParaRPr sz="1200" dirty="0">
                  <a:latin typeface="+mn-ea"/>
                  <a:cs typeface="黑体" panose="02010609060101010101" charset="-122"/>
                </a:endParaRPr>
              </a:p>
            </p:txBody>
          </p:sp>
        </p:grpSp>
        <p:grpSp>
          <p:nvGrpSpPr>
            <p:cNvPr id="230" name="group 8"/>
            <p:cNvGrpSpPr/>
            <p:nvPr/>
          </p:nvGrpSpPr>
          <p:grpSpPr>
            <a:xfrm rot="21600000">
              <a:off x="6385" y="2120"/>
              <a:ext cx="2794" cy="850"/>
              <a:chOff x="-86185" y="-69850"/>
              <a:chExt cx="1774497" cy="539750"/>
            </a:xfrm>
          </p:grpSpPr>
          <p:sp>
            <p:nvSpPr>
              <p:cNvPr id="273" name="path 14"/>
              <p:cNvSpPr/>
              <p:nvPr/>
            </p:nvSpPr>
            <p:spPr>
              <a:xfrm>
                <a:off x="0" y="0"/>
                <a:ext cx="1688312" cy="469900"/>
              </a:xfrm>
              <a:custGeom>
                <a:avLst/>
                <a:gdLst/>
                <a:ahLst/>
                <a:cxnLst/>
                <a:rect l="0" t="0" r="0" b="0"/>
                <a:pathLst>
                  <a:path w="2658" h="740">
                    <a:moveTo>
                      <a:pt x="2648" y="370"/>
                    </a:moveTo>
                    <a:cubicBezTo>
                      <a:pt x="2648" y="568"/>
                      <a:pt x="2058" y="730"/>
                      <a:pt x="1329" y="730"/>
                    </a:cubicBezTo>
                    <a:cubicBezTo>
                      <a:pt x="600" y="730"/>
                      <a:pt x="10" y="568"/>
                      <a:pt x="10" y="370"/>
                    </a:cubicBezTo>
                    <a:cubicBezTo>
                      <a:pt x="10" y="171"/>
                      <a:pt x="600" y="10"/>
                      <a:pt x="1329" y="10"/>
                    </a:cubicBezTo>
                    <a:cubicBezTo>
                      <a:pt x="2058" y="10"/>
                      <a:pt x="2648" y="171"/>
                      <a:pt x="2648"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4" name="textbox 16"/>
              <p:cNvSpPr/>
              <p:nvPr/>
            </p:nvSpPr>
            <p:spPr>
              <a:xfrm>
                <a:off x="-86185" y="-69850"/>
                <a:ext cx="1713864"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1945" algn="l" rtl="0" eaLnBrk="0">
                  <a:lnSpc>
                    <a:spcPct val="96000"/>
                  </a:lnSpc>
                </a:pPr>
                <a:r>
                  <a:rPr sz="1200" kern="0" spc="0" dirty="0">
                    <a:solidFill>
                      <a:srgbClr val="000000">
                        <a:alpha val="100000"/>
                      </a:srgbClr>
                    </a:solidFill>
                    <a:latin typeface="+mn-ea"/>
                    <a:cs typeface="黑体" panose="02010609060101010101" charset="-122"/>
                  </a:rPr>
                  <a:t>质控、去批次</a:t>
                </a:r>
                <a:endParaRPr sz="1200" dirty="0">
                  <a:latin typeface="+mn-ea"/>
                  <a:cs typeface="黑体" panose="02010609060101010101" charset="-122"/>
                </a:endParaRPr>
              </a:p>
            </p:txBody>
          </p:sp>
        </p:grpSp>
        <p:grpSp>
          <p:nvGrpSpPr>
            <p:cNvPr id="231" name="group 10"/>
            <p:cNvGrpSpPr/>
            <p:nvPr/>
          </p:nvGrpSpPr>
          <p:grpSpPr>
            <a:xfrm rot="21600000">
              <a:off x="539" y="3579"/>
              <a:ext cx="2851" cy="831"/>
              <a:chOff x="-159549" y="-57603"/>
              <a:chExt cx="1810701" cy="527503"/>
            </a:xfrm>
          </p:grpSpPr>
          <p:sp>
            <p:nvSpPr>
              <p:cNvPr id="271" name="path 18"/>
              <p:cNvSpPr/>
              <p:nvPr/>
            </p:nvSpPr>
            <p:spPr>
              <a:xfrm>
                <a:off x="0" y="0"/>
                <a:ext cx="1651152" cy="469900"/>
              </a:xfrm>
              <a:custGeom>
                <a:avLst/>
                <a:gdLst/>
                <a:ahLst/>
                <a:cxnLst/>
                <a:rect l="0" t="0" r="0" b="0"/>
                <a:pathLst>
                  <a:path w="2600" h="740">
                    <a:moveTo>
                      <a:pt x="2590" y="370"/>
                    </a:moveTo>
                    <a:cubicBezTo>
                      <a:pt x="2590" y="568"/>
                      <a:pt x="2012" y="730"/>
                      <a:pt x="1300" y="730"/>
                    </a:cubicBezTo>
                    <a:cubicBezTo>
                      <a:pt x="587" y="730"/>
                      <a:pt x="10" y="568"/>
                      <a:pt x="10" y="370"/>
                    </a:cubicBezTo>
                    <a:cubicBezTo>
                      <a:pt x="10" y="171"/>
                      <a:pt x="587" y="10"/>
                      <a:pt x="1300" y="10"/>
                    </a:cubicBezTo>
                    <a:cubicBezTo>
                      <a:pt x="2012" y="10"/>
                      <a:pt x="2590" y="171"/>
                      <a:pt x="259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2" name="textbox 20"/>
              <p:cNvSpPr/>
              <p:nvPr/>
            </p:nvSpPr>
            <p:spPr>
              <a:xfrm>
                <a:off x="-159549" y="-57603"/>
                <a:ext cx="1677035"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23215" algn="l" rtl="0" eaLnBrk="0">
                  <a:lnSpc>
                    <a:spcPct val="96000"/>
                  </a:lnSpc>
                </a:pPr>
                <a:r>
                  <a:rPr sz="1200" kern="0" spc="-30" dirty="0">
                    <a:solidFill>
                      <a:srgbClr val="000000">
                        <a:alpha val="100000"/>
                      </a:srgbClr>
                    </a:solidFill>
                    <a:latin typeface="+mn-ea"/>
                    <a:cs typeface="黑体" panose="02010609060101010101" charset="-122"/>
                  </a:rPr>
                  <a:t>与</a:t>
                </a: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GRCh38</a:t>
                </a:r>
                <a:r>
                  <a:rPr sz="1200" kern="0" spc="-30" dirty="0">
                    <a:solidFill>
                      <a:srgbClr val="000000">
                        <a:alpha val="100000"/>
                      </a:srgbClr>
                    </a:solidFill>
                    <a:latin typeface="+mn-ea"/>
                    <a:cs typeface="黑体" panose="02010609060101010101" charset="-122"/>
                  </a:rPr>
                  <a:t>对比</a:t>
                </a:r>
                <a:endParaRPr sz="1200" dirty="0">
                  <a:latin typeface="+mn-ea"/>
                  <a:cs typeface="黑体" panose="02010609060101010101" charset="-122"/>
                </a:endParaRPr>
              </a:p>
            </p:txBody>
          </p:sp>
        </p:grpSp>
        <p:grpSp>
          <p:nvGrpSpPr>
            <p:cNvPr id="232" name="group 12"/>
            <p:cNvGrpSpPr/>
            <p:nvPr/>
          </p:nvGrpSpPr>
          <p:grpSpPr>
            <a:xfrm rot="21600000">
              <a:off x="3375" y="5018"/>
              <a:ext cx="2074" cy="832"/>
              <a:chOff x="-99216" y="-58368"/>
              <a:chExt cx="1317031" cy="528268"/>
            </a:xfrm>
          </p:grpSpPr>
          <p:sp>
            <p:nvSpPr>
              <p:cNvPr id="269" name="path 22"/>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70" name="textbox 24"/>
              <p:cNvSpPr/>
              <p:nvPr/>
            </p:nvSpPr>
            <p:spPr>
              <a:xfrm>
                <a:off x="-99216" y="-58368"/>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68605" algn="l" rtl="0" eaLnBrk="0">
                  <a:lnSpc>
                    <a:spcPct val="95000"/>
                  </a:lnSpc>
                  <a:spcBef>
                    <a:spcPts val="5"/>
                  </a:spcBef>
                </a:pPr>
                <a:r>
                  <a:rPr sz="1200" kern="0" spc="-10" dirty="0">
                    <a:solidFill>
                      <a:srgbClr val="000000">
                        <a:alpha val="100000"/>
                      </a:srgbClr>
                    </a:solidFill>
                    <a:latin typeface="+mn-ea"/>
                    <a:cs typeface="黑体" panose="02010609060101010101" charset="-122"/>
                  </a:rPr>
                  <a:t>细胞分群</a:t>
                </a:r>
                <a:endParaRPr sz="1200" dirty="0">
                  <a:latin typeface="+mn-ea"/>
                  <a:cs typeface="黑体" panose="02010609060101010101" charset="-122"/>
                </a:endParaRPr>
              </a:p>
            </p:txBody>
          </p:sp>
        </p:grpSp>
        <p:grpSp>
          <p:nvGrpSpPr>
            <p:cNvPr id="233" name="group 14"/>
            <p:cNvGrpSpPr/>
            <p:nvPr/>
          </p:nvGrpSpPr>
          <p:grpSpPr>
            <a:xfrm rot="21600000">
              <a:off x="3415" y="6406"/>
              <a:ext cx="2034" cy="884"/>
              <a:chOff x="-73573" y="-91323"/>
              <a:chExt cx="1291388" cy="561223"/>
            </a:xfrm>
          </p:grpSpPr>
          <p:sp>
            <p:nvSpPr>
              <p:cNvPr id="267" name="path 26"/>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8" name="textbox 28"/>
              <p:cNvSpPr/>
              <p:nvPr/>
            </p:nvSpPr>
            <p:spPr>
              <a:xfrm>
                <a:off x="-73573" y="-91323"/>
                <a:ext cx="1243330"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07000"/>
                  </a:lnSpc>
                </a:pPr>
                <a:endParaRPr sz="300" dirty="0">
                  <a:latin typeface="Arial" panose="020B0604020202020204"/>
                  <a:ea typeface="Arial" panose="020B0604020202020204"/>
                  <a:cs typeface="Arial" panose="020B0604020202020204"/>
                </a:endParaRPr>
              </a:p>
              <a:p>
                <a:pPr marL="1033145" algn="l" rtl="0" eaLnBrk="0">
                  <a:lnSpc>
                    <a:spcPct val="67000"/>
                  </a:lnSpc>
                  <a:spcBef>
                    <a:spcPts val="0"/>
                  </a:spcBef>
                </a:pPr>
                <a:r>
                  <a:rPr sz="200" kern="0" spc="420" dirty="0">
                    <a:solidFill>
                      <a:srgbClr val="000000">
                        <a:alpha val="100000"/>
                      </a:srgbClr>
                    </a:solidFill>
                    <a:latin typeface="Arial" panose="020B0604020202020204"/>
                    <a:ea typeface="Arial" panose="020B0604020202020204"/>
                    <a:cs typeface="Arial" panose="020B0604020202020204"/>
                  </a:rPr>
                  <a:t>wi</a:t>
                </a:r>
                <a:endParaRPr sz="200" dirty="0">
                  <a:latin typeface="Arial" panose="020B0604020202020204"/>
                  <a:ea typeface="Arial" panose="020B0604020202020204"/>
                  <a:cs typeface="Arial" panose="020B0604020202020204"/>
                </a:endParaRPr>
              </a:p>
              <a:p>
                <a:pPr algn="l" rtl="0" eaLnBrk="0">
                  <a:lnSpc>
                    <a:spcPct val="108000"/>
                  </a:lnSpc>
                </a:pPr>
                <a:endParaRPr sz="600" dirty="0">
                  <a:latin typeface="Arial" panose="020B0604020202020204"/>
                  <a:ea typeface="Arial" panose="020B0604020202020204"/>
                  <a:cs typeface="Arial" panose="020B0604020202020204"/>
                </a:endParaRPr>
              </a:p>
              <a:p>
                <a:pPr marL="266700" algn="l" rtl="0" eaLnBrk="0">
                  <a:lnSpc>
                    <a:spcPct val="96000"/>
                  </a:lnSpc>
                  <a:spcBef>
                    <a:spcPts val="5"/>
                  </a:spcBef>
                </a:pPr>
                <a:r>
                  <a:rPr sz="1200" kern="0" spc="0" dirty="0">
                    <a:solidFill>
                      <a:srgbClr val="000000">
                        <a:alpha val="100000"/>
                      </a:srgbClr>
                    </a:solidFill>
                    <a:latin typeface="+mn-ea"/>
                    <a:cs typeface="黑体" panose="02010609060101010101" charset="-122"/>
                  </a:rPr>
                  <a:t>合并数据</a:t>
                </a:r>
                <a:endParaRPr sz="1200" dirty="0">
                  <a:latin typeface="+mn-ea"/>
                  <a:cs typeface="黑体" panose="02010609060101010101" charset="-122"/>
                </a:endParaRPr>
              </a:p>
            </p:txBody>
          </p:sp>
        </p:grpSp>
        <p:pic>
          <p:nvPicPr>
            <p:cNvPr id="234" name="picture 30"/>
            <p:cNvPicPr>
              <a:picLocks noChangeAspect="1"/>
            </p:cNvPicPr>
            <p:nvPr/>
          </p:nvPicPr>
          <p:blipFill>
            <a:blip r:embed="rId1"/>
            <a:stretch>
              <a:fillRect/>
            </a:stretch>
          </p:blipFill>
          <p:spPr>
            <a:xfrm rot="21600000">
              <a:off x="5129" y="5811"/>
              <a:ext cx="1960" cy="828"/>
            </a:xfrm>
            <a:prstGeom prst="rect">
              <a:avLst/>
            </a:prstGeom>
          </p:spPr>
        </p:pic>
        <p:grpSp>
          <p:nvGrpSpPr>
            <p:cNvPr id="235" name="group 16"/>
            <p:cNvGrpSpPr/>
            <p:nvPr/>
          </p:nvGrpSpPr>
          <p:grpSpPr>
            <a:xfrm rot="21600000">
              <a:off x="6655" y="697"/>
              <a:ext cx="2291" cy="833"/>
              <a:chOff x="-63818" y="-59150"/>
              <a:chExt cx="1454963" cy="529050"/>
            </a:xfrm>
          </p:grpSpPr>
          <p:sp>
            <p:nvSpPr>
              <p:cNvPr id="265" name="path 32"/>
              <p:cNvSpPr/>
              <p:nvPr/>
            </p:nvSpPr>
            <p:spPr>
              <a:xfrm>
                <a:off x="0" y="0"/>
                <a:ext cx="1391145" cy="469900"/>
              </a:xfrm>
              <a:custGeom>
                <a:avLst/>
                <a:gdLst/>
                <a:ahLst/>
                <a:cxnLst/>
                <a:rect l="0" t="0" r="0" b="0"/>
                <a:pathLst>
                  <a:path w="2190" h="740">
                    <a:moveTo>
                      <a:pt x="2180" y="370"/>
                    </a:moveTo>
                    <a:cubicBezTo>
                      <a:pt x="2180" y="568"/>
                      <a:pt x="1694" y="730"/>
                      <a:pt x="1095" y="730"/>
                    </a:cubicBezTo>
                    <a:cubicBezTo>
                      <a:pt x="495" y="730"/>
                      <a:pt x="10" y="568"/>
                      <a:pt x="10" y="370"/>
                    </a:cubicBezTo>
                    <a:cubicBezTo>
                      <a:pt x="10" y="171"/>
                      <a:pt x="495" y="10"/>
                      <a:pt x="1095" y="10"/>
                    </a:cubicBezTo>
                    <a:cubicBezTo>
                      <a:pt x="1694" y="10"/>
                      <a:pt x="2180" y="171"/>
                      <a:pt x="2180"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6" name="textbox 34"/>
              <p:cNvSpPr/>
              <p:nvPr/>
            </p:nvSpPr>
            <p:spPr>
              <a:xfrm>
                <a:off x="-63818" y="-59150"/>
                <a:ext cx="1416685" cy="51625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29000"/>
                  </a:lnSpc>
                </a:pPr>
                <a:endParaRPr sz="1000" dirty="0">
                  <a:latin typeface="Arial" panose="020B0604020202020204"/>
                  <a:ea typeface="Arial" panose="020B0604020202020204"/>
                  <a:cs typeface="Arial" panose="020B0604020202020204"/>
                </a:endParaRPr>
              </a:p>
              <a:p>
                <a:pPr marL="290830" algn="l" rtl="0" eaLnBrk="0">
                  <a:lnSpc>
                    <a:spcPct val="78000"/>
                  </a:lnSpc>
                  <a:spcBef>
                    <a:spcPts val="5"/>
                  </a:spcBef>
                </a:pP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scATAC-seq</a:t>
                </a:r>
                <a:endParaRPr sz="1200" dirty="0">
                  <a:latin typeface="Cambria" panose="02040503050406030204" pitchFamily="18" charset="0"/>
                  <a:ea typeface="Cambria" panose="02040503050406030204" pitchFamily="18" charset="0"/>
                  <a:cs typeface="黑体" panose="02010609060101010101" charset="-122"/>
                </a:endParaRPr>
              </a:p>
            </p:txBody>
          </p:sp>
        </p:grpSp>
        <p:grpSp>
          <p:nvGrpSpPr>
            <p:cNvPr id="236" name="group 18"/>
            <p:cNvGrpSpPr/>
            <p:nvPr/>
          </p:nvGrpSpPr>
          <p:grpSpPr>
            <a:xfrm rot="21600000">
              <a:off x="2451" y="717"/>
              <a:ext cx="2127" cy="813"/>
              <a:chOff x="-70783" y="-46354"/>
              <a:chExt cx="1350511" cy="516255"/>
            </a:xfrm>
          </p:grpSpPr>
          <p:sp>
            <p:nvSpPr>
              <p:cNvPr id="263" name="path 36"/>
              <p:cNvSpPr/>
              <p:nvPr/>
            </p:nvSpPr>
            <p:spPr>
              <a:xfrm>
                <a:off x="0" y="0"/>
                <a:ext cx="1279728" cy="469900"/>
              </a:xfrm>
              <a:custGeom>
                <a:avLst/>
                <a:gdLst/>
                <a:ahLst/>
                <a:cxnLst/>
                <a:rect l="0" t="0" r="0" b="0"/>
                <a:pathLst>
                  <a:path w="2015" h="740">
                    <a:moveTo>
                      <a:pt x="2005" y="370"/>
                    </a:moveTo>
                    <a:cubicBezTo>
                      <a:pt x="2005" y="568"/>
                      <a:pt x="1558" y="730"/>
                      <a:pt x="1007" y="730"/>
                    </a:cubicBezTo>
                    <a:cubicBezTo>
                      <a:pt x="456" y="730"/>
                      <a:pt x="10" y="568"/>
                      <a:pt x="10" y="370"/>
                    </a:cubicBezTo>
                    <a:cubicBezTo>
                      <a:pt x="10" y="171"/>
                      <a:pt x="456" y="10"/>
                      <a:pt x="1007" y="10"/>
                    </a:cubicBezTo>
                    <a:cubicBezTo>
                      <a:pt x="1558" y="10"/>
                      <a:pt x="2005" y="171"/>
                      <a:pt x="2005"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4" name="textbox 38"/>
              <p:cNvSpPr/>
              <p:nvPr/>
            </p:nvSpPr>
            <p:spPr>
              <a:xfrm>
                <a:off x="-70783" y="-46354"/>
                <a:ext cx="1305560" cy="51625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29000"/>
                  </a:lnSpc>
                </a:pPr>
                <a:endParaRPr sz="1000" dirty="0">
                  <a:latin typeface="Arial" panose="020B0604020202020204"/>
                  <a:ea typeface="Arial" panose="020B0604020202020204"/>
                  <a:cs typeface="Arial" panose="020B0604020202020204"/>
                </a:endParaRPr>
              </a:p>
              <a:p>
                <a:pPr marL="277495" algn="l" rtl="0" eaLnBrk="0">
                  <a:lnSpc>
                    <a:spcPct val="78000"/>
                  </a:lnSpc>
                  <a:spcBef>
                    <a:spcPts val="5"/>
                  </a:spcBef>
                </a:pPr>
                <a:r>
                  <a:rPr sz="1200" kern="0" spc="-4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scRNA-seq</a:t>
                </a:r>
                <a:endParaRPr sz="1200" dirty="0">
                  <a:latin typeface="Cambria" panose="02040503050406030204" pitchFamily="18" charset="0"/>
                  <a:ea typeface="Cambria" panose="02040503050406030204" pitchFamily="18" charset="0"/>
                  <a:cs typeface="黑体" panose="02010609060101010101" charset="-122"/>
                </a:endParaRPr>
              </a:p>
            </p:txBody>
          </p:sp>
        </p:grpSp>
        <p:grpSp>
          <p:nvGrpSpPr>
            <p:cNvPr id="237" name="group 20"/>
            <p:cNvGrpSpPr/>
            <p:nvPr/>
          </p:nvGrpSpPr>
          <p:grpSpPr>
            <a:xfrm rot="21600000">
              <a:off x="3622" y="3579"/>
              <a:ext cx="2027" cy="831"/>
              <a:chOff x="-69410" y="-57785"/>
              <a:chExt cx="1287225" cy="527685"/>
            </a:xfrm>
          </p:grpSpPr>
          <p:sp>
            <p:nvSpPr>
              <p:cNvPr id="261" name="path 40"/>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2" name="textbox 42"/>
              <p:cNvSpPr/>
              <p:nvPr/>
            </p:nvSpPr>
            <p:spPr>
              <a:xfrm>
                <a:off x="-69410" y="-57785"/>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73050" algn="l" rtl="0" eaLnBrk="0">
                  <a:lnSpc>
                    <a:spcPct val="95000"/>
                  </a:lnSpc>
                  <a:spcBef>
                    <a:spcPts val="5"/>
                  </a:spcBef>
                </a:pPr>
                <a:r>
                  <a:rPr sz="1200" kern="0" spc="-20" dirty="0">
                    <a:solidFill>
                      <a:srgbClr val="000000">
                        <a:alpha val="100000"/>
                      </a:srgbClr>
                    </a:solidFill>
                    <a:latin typeface="+mn-ea"/>
                    <a:cs typeface="黑体" panose="02010609060101010101" charset="-122"/>
                  </a:rPr>
                  <a:t>降维聚类</a:t>
                </a:r>
                <a:endParaRPr sz="1200" dirty="0">
                  <a:latin typeface="+mn-ea"/>
                  <a:cs typeface="黑体" panose="02010609060101010101" charset="-122"/>
                </a:endParaRPr>
              </a:p>
            </p:txBody>
          </p:sp>
        </p:grpSp>
        <p:grpSp>
          <p:nvGrpSpPr>
            <p:cNvPr id="238" name="group 22"/>
            <p:cNvGrpSpPr/>
            <p:nvPr/>
          </p:nvGrpSpPr>
          <p:grpSpPr>
            <a:xfrm rot="21600000">
              <a:off x="6822" y="3577"/>
              <a:ext cx="1987" cy="833"/>
              <a:chOff x="-43892" y="-59190"/>
              <a:chExt cx="1261707" cy="529090"/>
            </a:xfrm>
          </p:grpSpPr>
          <p:sp>
            <p:nvSpPr>
              <p:cNvPr id="259" name="path 44"/>
              <p:cNvSpPr/>
              <p:nvPr/>
            </p:nvSpPr>
            <p:spPr>
              <a:xfrm>
                <a:off x="0" y="0"/>
                <a:ext cx="1217815" cy="469900"/>
              </a:xfrm>
              <a:custGeom>
                <a:avLst/>
                <a:gdLst/>
                <a:ahLst/>
                <a:cxnLst/>
                <a:rect l="0" t="0" r="0" b="0"/>
                <a:pathLst>
                  <a:path w="1917" h="740">
                    <a:moveTo>
                      <a:pt x="1907" y="370"/>
                    </a:moveTo>
                    <a:cubicBezTo>
                      <a:pt x="1907" y="568"/>
                      <a:pt x="1482" y="730"/>
                      <a:pt x="958" y="730"/>
                    </a:cubicBezTo>
                    <a:cubicBezTo>
                      <a:pt x="434" y="730"/>
                      <a:pt x="10" y="568"/>
                      <a:pt x="10" y="370"/>
                    </a:cubicBezTo>
                    <a:cubicBezTo>
                      <a:pt x="10" y="171"/>
                      <a:pt x="434" y="10"/>
                      <a:pt x="958" y="10"/>
                    </a:cubicBezTo>
                    <a:cubicBezTo>
                      <a:pt x="1482" y="10"/>
                      <a:pt x="1907" y="171"/>
                      <a:pt x="1907"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60" name="textbox 46"/>
              <p:cNvSpPr/>
              <p:nvPr/>
            </p:nvSpPr>
            <p:spPr>
              <a:xfrm>
                <a:off x="-43892" y="-59190"/>
                <a:ext cx="1243330" cy="518794"/>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1000"/>
                  </a:lnSpc>
                </a:pPr>
                <a:endParaRPr sz="1000" dirty="0">
                  <a:latin typeface="Arial" panose="020B0604020202020204"/>
                  <a:ea typeface="Arial" panose="020B0604020202020204"/>
                  <a:cs typeface="Arial" panose="020B0604020202020204"/>
                </a:endParaRPr>
              </a:p>
              <a:p>
                <a:pPr marL="273050" algn="l" rtl="0" eaLnBrk="0">
                  <a:lnSpc>
                    <a:spcPct val="95000"/>
                  </a:lnSpc>
                  <a:spcBef>
                    <a:spcPts val="5"/>
                  </a:spcBef>
                </a:pPr>
                <a:r>
                  <a:rPr sz="1200" kern="0" spc="-20" dirty="0">
                    <a:solidFill>
                      <a:srgbClr val="000000">
                        <a:alpha val="100000"/>
                      </a:srgbClr>
                    </a:solidFill>
                    <a:latin typeface="+mn-ea"/>
                    <a:cs typeface="黑体" panose="02010609060101010101" charset="-122"/>
                  </a:rPr>
                  <a:t>降维聚类</a:t>
                </a:r>
                <a:endParaRPr sz="1200" dirty="0">
                  <a:latin typeface="+mn-ea"/>
                  <a:cs typeface="黑体" panose="02010609060101010101" charset="-122"/>
                </a:endParaRPr>
              </a:p>
            </p:txBody>
          </p:sp>
        </p:grpSp>
        <p:grpSp>
          <p:nvGrpSpPr>
            <p:cNvPr id="239" name="group 24"/>
            <p:cNvGrpSpPr/>
            <p:nvPr/>
          </p:nvGrpSpPr>
          <p:grpSpPr>
            <a:xfrm rot="21600000">
              <a:off x="1146" y="6427"/>
              <a:ext cx="1855" cy="863"/>
              <a:chOff x="-96696" y="-78741"/>
              <a:chExt cx="1178329" cy="548641"/>
            </a:xfrm>
          </p:grpSpPr>
          <p:sp>
            <p:nvSpPr>
              <p:cNvPr id="257" name="path 48"/>
              <p:cNvSpPr/>
              <p:nvPr/>
            </p:nvSpPr>
            <p:spPr>
              <a:xfrm>
                <a:off x="0" y="0"/>
                <a:ext cx="1081633" cy="469900"/>
              </a:xfrm>
              <a:custGeom>
                <a:avLst/>
                <a:gdLst/>
                <a:ahLst/>
                <a:cxnLst/>
                <a:rect l="0" t="0" r="0" b="0"/>
                <a:pathLst>
                  <a:path w="1703" h="740">
                    <a:moveTo>
                      <a:pt x="1693" y="370"/>
                    </a:moveTo>
                    <a:cubicBezTo>
                      <a:pt x="1693" y="568"/>
                      <a:pt x="1316" y="730"/>
                      <a:pt x="851" y="730"/>
                    </a:cubicBezTo>
                    <a:cubicBezTo>
                      <a:pt x="386" y="730"/>
                      <a:pt x="10" y="568"/>
                      <a:pt x="10" y="370"/>
                    </a:cubicBezTo>
                    <a:cubicBezTo>
                      <a:pt x="10" y="171"/>
                      <a:pt x="386" y="10"/>
                      <a:pt x="851" y="10"/>
                    </a:cubicBezTo>
                    <a:cubicBezTo>
                      <a:pt x="1316" y="10"/>
                      <a:pt x="1693" y="171"/>
                      <a:pt x="1693" y="370"/>
                    </a:cubicBez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8" name="textbox 50"/>
              <p:cNvSpPr/>
              <p:nvPr/>
            </p:nvSpPr>
            <p:spPr>
              <a:xfrm>
                <a:off x="-96696" y="-78741"/>
                <a:ext cx="1107439" cy="520065"/>
              </a:xfrm>
              <a:prstGeom prst="rect">
                <a:avLst/>
              </a:prstGeom>
              <a:noFill/>
              <a:ln w="0" cap="flat">
                <a:noFill/>
                <a:prstDash val="solid"/>
                <a:miter lim="0"/>
              </a:ln>
            </p:spPr>
            <p:txBody>
              <a:bodyPr vert="horz" wrap="square"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50190" algn="l" rtl="0" eaLnBrk="0">
                  <a:lnSpc>
                    <a:spcPct val="96000"/>
                  </a:lnSpc>
                </a:pPr>
                <a:r>
                  <a:rPr sz="1200" kern="0" spc="-30" dirty="0">
                    <a:solidFill>
                      <a:srgbClr val="000000">
                        <a:alpha val="100000"/>
                      </a:srgbClr>
                    </a:solidFill>
                    <a:latin typeface="Cambria" panose="02040503050406030204" pitchFamily="18" charset="0"/>
                    <a:ea typeface="Cambria" panose="02040503050406030204" pitchFamily="18" charset="0"/>
                    <a:cs typeface="黑体" panose="02010609060101010101" charset="-122"/>
                  </a:rPr>
                  <a:t>CNV</a:t>
                </a:r>
                <a:r>
                  <a:rPr sz="1200" kern="0" spc="-30" dirty="0">
                    <a:solidFill>
                      <a:srgbClr val="000000">
                        <a:alpha val="100000"/>
                      </a:srgbClr>
                    </a:solidFill>
                    <a:latin typeface="+mn-ea"/>
                    <a:cs typeface="黑体" panose="02010609060101010101" charset="-122"/>
                  </a:rPr>
                  <a:t>分析</a:t>
                </a:r>
                <a:endParaRPr sz="1200" dirty="0">
                  <a:latin typeface="+mn-ea"/>
                  <a:cs typeface="黑体" panose="02010609060101010101" charset="-122"/>
                </a:endParaRPr>
              </a:p>
            </p:txBody>
          </p:sp>
        </p:grpSp>
        <p:pic>
          <p:nvPicPr>
            <p:cNvPr id="240" name="picture 52"/>
            <p:cNvPicPr>
              <a:picLocks noChangeAspect="1"/>
            </p:cNvPicPr>
            <p:nvPr/>
          </p:nvPicPr>
          <p:blipFill>
            <a:blip r:embed="rId2"/>
            <a:stretch>
              <a:fillRect/>
            </a:stretch>
          </p:blipFill>
          <p:spPr>
            <a:xfrm rot="21600000">
              <a:off x="2455" y="2942"/>
              <a:ext cx="774" cy="733"/>
            </a:xfrm>
            <a:prstGeom prst="rect">
              <a:avLst/>
            </a:prstGeom>
          </p:spPr>
        </p:pic>
        <p:pic>
          <p:nvPicPr>
            <p:cNvPr id="241" name="picture 54"/>
            <p:cNvPicPr>
              <a:picLocks noChangeAspect="1"/>
            </p:cNvPicPr>
            <p:nvPr/>
          </p:nvPicPr>
          <p:blipFill>
            <a:blip r:embed="rId3"/>
            <a:stretch>
              <a:fillRect/>
            </a:stretch>
          </p:blipFill>
          <p:spPr>
            <a:xfrm rot="21600000">
              <a:off x="3540" y="7255"/>
              <a:ext cx="668" cy="740"/>
            </a:xfrm>
            <a:prstGeom prst="rect">
              <a:avLst/>
            </a:prstGeom>
          </p:spPr>
        </p:pic>
        <p:pic>
          <p:nvPicPr>
            <p:cNvPr id="242" name="picture 56"/>
            <p:cNvPicPr>
              <a:picLocks noChangeAspect="1"/>
            </p:cNvPicPr>
            <p:nvPr/>
          </p:nvPicPr>
          <p:blipFill>
            <a:blip r:embed="rId4"/>
            <a:stretch>
              <a:fillRect/>
            </a:stretch>
          </p:blipFill>
          <p:spPr>
            <a:xfrm rot="21600000">
              <a:off x="3831" y="2949"/>
              <a:ext cx="589" cy="731"/>
            </a:xfrm>
            <a:prstGeom prst="rect">
              <a:avLst/>
            </a:prstGeom>
          </p:spPr>
        </p:pic>
        <p:pic>
          <p:nvPicPr>
            <p:cNvPr id="243" name="picture 58"/>
            <p:cNvPicPr>
              <a:picLocks noChangeAspect="1"/>
            </p:cNvPicPr>
            <p:nvPr/>
          </p:nvPicPr>
          <p:blipFill>
            <a:blip r:embed="rId5"/>
            <a:stretch>
              <a:fillRect/>
            </a:stretch>
          </p:blipFill>
          <p:spPr>
            <a:xfrm rot="21600000">
              <a:off x="2396" y="7262"/>
              <a:ext cx="564" cy="725"/>
            </a:xfrm>
            <a:prstGeom prst="rect">
              <a:avLst/>
            </a:prstGeom>
          </p:spPr>
        </p:pic>
        <p:sp>
          <p:nvSpPr>
            <p:cNvPr id="244" name="path 60"/>
            <p:cNvSpPr/>
            <p:nvPr/>
          </p:nvSpPr>
          <p:spPr>
            <a:xfrm>
              <a:off x="2068" y="4398"/>
              <a:ext cx="140" cy="1943"/>
            </a:xfrm>
            <a:custGeom>
              <a:avLst/>
              <a:gdLst/>
              <a:ahLst/>
              <a:cxnLst/>
              <a:rect l="0" t="0" r="0" b="0"/>
              <a:pathLst>
                <a:path w="140" h="1943">
                  <a:moveTo>
                    <a:pt x="29" y="10"/>
                  </a:moveTo>
                  <a:cubicBezTo>
                    <a:pt x="39" y="489"/>
                    <a:pt x="58" y="1358"/>
                    <a:pt x="70" y="1933"/>
                  </a:cubicBezTo>
                  <a:moveTo>
                    <a:pt x="0" y="1930"/>
                  </a:moveTo>
                  <a:lnTo>
                    <a:pt x="140" y="1927"/>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45" name="picture 62"/>
            <p:cNvPicPr>
              <a:picLocks noChangeAspect="1"/>
            </p:cNvPicPr>
            <p:nvPr/>
          </p:nvPicPr>
          <p:blipFill>
            <a:blip r:embed="rId6"/>
            <a:stretch>
              <a:fillRect/>
            </a:stretch>
          </p:blipFill>
          <p:spPr>
            <a:xfrm rot="21600000">
              <a:off x="4492" y="4396"/>
              <a:ext cx="159" cy="702"/>
            </a:xfrm>
            <a:prstGeom prst="rect">
              <a:avLst/>
            </a:prstGeom>
          </p:spPr>
        </p:pic>
        <p:sp>
          <p:nvSpPr>
            <p:cNvPr id="246" name="path 64"/>
            <p:cNvSpPr/>
            <p:nvPr/>
          </p:nvSpPr>
          <p:spPr>
            <a:xfrm>
              <a:off x="3500" y="151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7" name="path 66"/>
            <p:cNvSpPr/>
            <p:nvPr/>
          </p:nvSpPr>
          <p:spPr>
            <a:xfrm>
              <a:off x="7780" y="151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8" name="path 68"/>
            <p:cNvSpPr/>
            <p:nvPr/>
          </p:nvSpPr>
          <p:spPr>
            <a:xfrm>
              <a:off x="7780" y="295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9" name="path 70"/>
            <p:cNvSpPr/>
            <p:nvPr/>
          </p:nvSpPr>
          <p:spPr>
            <a:xfrm>
              <a:off x="7780" y="439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0" name="path 72"/>
            <p:cNvSpPr/>
            <p:nvPr/>
          </p:nvSpPr>
          <p:spPr>
            <a:xfrm>
              <a:off x="4420" y="5836"/>
              <a:ext cx="140" cy="503"/>
            </a:xfrm>
            <a:custGeom>
              <a:avLst/>
              <a:gdLst/>
              <a:ahLst/>
              <a:cxnLst/>
              <a:rect l="0" t="0" r="0" b="0"/>
              <a:pathLst>
                <a:path w="140" h="503">
                  <a:moveTo>
                    <a:pt x="70" y="10"/>
                  </a:moveTo>
                  <a:cubicBezTo>
                    <a:pt x="70" y="155"/>
                    <a:pt x="70" y="329"/>
                    <a:pt x="70" y="493"/>
                  </a:cubicBezTo>
                  <a:moveTo>
                    <a:pt x="0" y="491"/>
                  </a:moveTo>
                  <a:lnTo>
                    <a:pt x="140" y="491"/>
                  </a:lnTo>
                </a:path>
              </a:pathLst>
            </a:custGeom>
            <a:noFill/>
            <a:ln w="12700" cap="flat">
              <a:solidFill>
                <a:srgbClr val="000000"/>
              </a:solidFill>
              <a:prstDash val="solid"/>
              <a:miter lim="1000000"/>
            </a:ln>
          </p:spPr>
          <p:txBody>
            <a:bodyPr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pic>
          <p:nvPicPr>
            <p:cNvPr id="251" name="picture 74"/>
            <p:cNvPicPr>
              <a:picLocks noChangeAspect="1"/>
            </p:cNvPicPr>
            <p:nvPr/>
          </p:nvPicPr>
          <p:blipFill>
            <a:blip r:embed="rId7"/>
            <a:stretch>
              <a:fillRect/>
            </a:stretch>
          </p:blipFill>
          <p:spPr>
            <a:xfrm rot="21600000">
              <a:off x="2058" y="6316"/>
              <a:ext cx="160" cy="221"/>
            </a:xfrm>
            <a:prstGeom prst="rect">
              <a:avLst/>
            </a:prstGeom>
          </p:spPr>
        </p:pic>
        <p:pic>
          <p:nvPicPr>
            <p:cNvPr id="252" name="picture 76"/>
            <p:cNvPicPr>
              <a:picLocks noChangeAspect="1"/>
            </p:cNvPicPr>
            <p:nvPr/>
          </p:nvPicPr>
          <p:blipFill>
            <a:blip r:embed="rId8"/>
            <a:stretch>
              <a:fillRect/>
            </a:stretch>
          </p:blipFill>
          <p:spPr>
            <a:xfrm rot="21600000">
              <a:off x="3490" y="1998"/>
              <a:ext cx="160" cy="220"/>
            </a:xfrm>
            <a:prstGeom prst="rect">
              <a:avLst/>
            </a:prstGeom>
          </p:spPr>
        </p:pic>
        <p:pic>
          <p:nvPicPr>
            <p:cNvPr id="253" name="picture 78"/>
            <p:cNvPicPr>
              <a:picLocks noChangeAspect="1"/>
            </p:cNvPicPr>
            <p:nvPr/>
          </p:nvPicPr>
          <p:blipFill>
            <a:blip r:embed="rId9"/>
            <a:stretch>
              <a:fillRect/>
            </a:stretch>
          </p:blipFill>
          <p:spPr>
            <a:xfrm rot="21600000">
              <a:off x="7770" y="1998"/>
              <a:ext cx="160" cy="220"/>
            </a:xfrm>
            <a:prstGeom prst="rect">
              <a:avLst/>
            </a:prstGeom>
          </p:spPr>
        </p:pic>
        <p:pic>
          <p:nvPicPr>
            <p:cNvPr id="254" name="picture 80"/>
            <p:cNvPicPr>
              <a:picLocks noChangeAspect="1"/>
            </p:cNvPicPr>
            <p:nvPr/>
          </p:nvPicPr>
          <p:blipFill>
            <a:blip r:embed="rId9"/>
            <a:stretch>
              <a:fillRect/>
            </a:stretch>
          </p:blipFill>
          <p:spPr>
            <a:xfrm rot="21600000">
              <a:off x="7770" y="3438"/>
              <a:ext cx="160" cy="220"/>
            </a:xfrm>
            <a:prstGeom prst="rect">
              <a:avLst/>
            </a:prstGeom>
          </p:spPr>
        </p:pic>
        <p:pic>
          <p:nvPicPr>
            <p:cNvPr id="255" name="picture 82"/>
            <p:cNvPicPr>
              <a:picLocks noChangeAspect="1"/>
            </p:cNvPicPr>
            <p:nvPr/>
          </p:nvPicPr>
          <p:blipFill>
            <a:blip r:embed="rId9"/>
            <a:stretch>
              <a:fillRect/>
            </a:stretch>
          </p:blipFill>
          <p:spPr>
            <a:xfrm rot="21600000">
              <a:off x="7770" y="4878"/>
              <a:ext cx="160" cy="220"/>
            </a:xfrm>
            <a:prstGeom prst="rect">
              <a:avLst/>
            </a:prstGeom>
          </p:spPr>
        </p:pic>
        <p:pic>
          <p:nvPicPr>
            <p:cNvPr id="256" name="picture 84"/>
            <p:cNvPicPr>
              <a:picLocks noChangeAspect="1"/>
            </p:cNvPicPr>
            <p:nvPr/>
          </p:nvPicPr>
          <p:blipFill>
            <a:blip r:embed="rId9"/>
            <a:stretch>
              <a:fillRect/>
            </a:stretch>
          </p:blipFill>
          <p:spPr>
            <a:xfrm rot="21600000">
              <a:off x="4410" y="6318"/>
              <a:ext cx="160" cy="220"/>
            </a:xfrm>
            <a:prstGeom prst="rect">
              <a:avLst/>
            </a:prstGeom>
          </p:spPr>
        </p:pic>
      </p:grpSp>
      <p:sp>
        <p:nvSpPr>
          <p:cNvPr id="77" name="文本框 76"/>
          <p:cNvSpPr txBox="1"/>
          <p:nvPr/>
        </p:nvSpPr>
        <p:spPr>
          <a:xfrm>
            <a:off x="887095" y="1376045"/>
            <a:ext cx="6712585" cy="368300"/>
          </a:xfrm>
          <a:prstGeom prst="rect">
            <a:avLst/>
          </a:prstGeom>
          <a:noFill/>
        </p:spPr>
        <p:txBody>
          <a:bodyPr wrap="square" rtlCol="0">
            <a:spAutoFit/>
          </a:bodyPr>
          <a:lstStyle/>
          <a:p>
            <a:r>
              <a:rPr lang="zh-CN" altLang="en-US" b="1" dirty="0">
                <a:latin typeface="+mn-ea"/>
              </a:rPr>
              <a:t>胚胎评估：</a:t>
            </a:r>
            <a:r>
              <a:rPr lang="zh-CN" altLang="en-US" dirty="0">
                <a:latin typeface="+mn-ea"/>
              </a:rPr>
              <a:t>构建多组学胚胎细胞检测模型，评价胚胎细胞质量</a:t>
            </a:r>
            <a:endParaRPr lang="zh-CN" altLang="en-US" dirty="0">
              <a:latin typeface="+mn-ea"/>
            </a:endParaRPr>
          </a:p>
        </p:txBody>
      </p:sp>
      <p:pic>
        <p:nvPicPr>
          <p:cNvPr id="6" name="图片 5"/>
          <p:cNvPicPr>
            <a:picLocks noChangeAspect="1"/>
          </p:cNvPicPr>
          <p:nvPr/>
        </p:nvPicPr>
        <p:blipFill>
          <a:blip r:embed="rId10"/>
          <a:stretch>
            <a:fillRect/>
          </a:stretch>
        </p:blipFill>
        <p:spPr>
          <a:xfrm>
            <a:off x="5963285" y="2124075"/>
            <a:ext cx="5755005" cy="4108450"/>
          </a:xfrm>
          <a:prstGeom prst="rect">
            <a:avLst/>
          </a:prstGeom>
          <a:ln>
            <a:noFill/>
          </a:ln>
          <a:effectLst>
            <a:outerShdw blurRad="190500" algn="tl" rotWithShape="0">
              <a:srgbClr val="000000">
                <a:alpha val="70000"/>
              </a:srgbClr>
            </a:outerShdw>
          </a:effectLst>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1"/>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12"/>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12"/>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werpoint template design by DAJU_PPT正版来源小红书大橘PPT微信DAJU_PPT请勿抄袭搬运！盗版必究！"/>
          <p:cNvSpPr>
            <a:spLocks noGrp="1"/>
          </p:cNvSpPr>
          <p:nvPr>
            <p:ph type="title"/>
          </p:nvPr>
        </p:nvSpPr>
        <p:spPr>
          <a:xfrm>
            <a:off x="394335" y="868680"/>
            <a:ext cx="8535670" cy="524510"/>
          </a:xfrm>
          <a:prstGeom prst="rect">
            <a:avLst/>
          </a:prstGeom>
        </p:spPr>
        <p:txBody>
          <a:bodyPr>
            <a:normAutofit/>
          </a:bodyPr>
          <a:lstStyle/>
          <a:p>
            <a:r>
              <a:rPr lang="zh-CN" altLang="en-US" dirty="0">
                <a:solidFill>
                  <a:srgbClr val="701128"/>
                </a:solidFill>
              </a:rPr>
              <a:t>智绘</a:t>
            </a:r>
            <a:r>
              <a:rPr lang="en-US" altLang="zh-CN" dirty="0">
                <a:solidFill>
                  <a:srgbClr val="701128"/>
                </a:solidFill>
              </a:rPr>
              <a:t>·</a:t>
            </a:r>
            <a:r>
              <a:rPr lang="zh-CN" altLang="en-US" dirty="0">
                <a:solidFill>
                  <a:srgbClr val="701128"/>
                </a:solidFill>
              </a:rPr>
              <a:t>好孕 </a:t>
            </a:r>
            <a:r>
              <a:rPr lang="en-US" altLang="zh-CN" dirty="0">
                <a:solidFill>
                  <a:srgbClr val="701128"/>
                </a:solidFill>
              </a:rPr>
              <a:t>—— </a:t>
            </a:r>
            <a:r>
              <a:rPr lang="zh-CN" altLang="en-US" dirty="0">
                <a:solidFill>
                  <a:srgbClr val="701128"/>
                </a:solidFill>
              </a:rPr>
              <a:t>数智驱动的胚胎基因组多维联检优筛领航者</a:t>
            </a:r>
            <a:endParaRPr lang="zh-CN" altLang="en-US" sz="2200" dirty="0">
              <a:solidFill>
                <a:srgbClr val="701128"/>
              </a:solidFill>
              <a:latin typeface="+mn-lt"/>
              <a:ea typeface="+mn-ea"/>
              <a:cs typeface="+mn-ea"/>
              <a:sym typeface="+mn-lt"/>
            </a:endParaRPr>
          </a:p>
        </p:txBody>
      </p:sp>
      <p:sp>
        <p:nvSpPr>
          <p:cNvPr id="77" name="文本框 76"/>
          <p:cNvSpPr txBox="1"/>
          <p:nvPr/>
        </p:nvSpPr>
        <p:spPr>
          <a:xfrm>
            <a:off x="394335" y="1696085"/>
            <a:ext cx="3216275" cy="368300"/>
          </a:xfrm>
          <a:prstGeom prst="rect">
            <a:avLst/>
          </a:prstGeom>
          <a:noFill/>
        </p:spPr>
        <p:txBody>
          <a:bodyPr wrap="square" rtlCol="0">
            <a:spAutoFit/>
          </a:bodyPr>
          <a:lstStyle/>
          <a:p>
            <a:r>
              <a:rPr lang="zh-CN" altLang="en-US" b="1" dirty="0">
                <a:latin typeface="+mn-ea"/>
              </a:rPr>
              <a:t>熟练掌握单细胞数据分析流程</a:t>
            </a:r>
            <a:endParaRPr lang="zh-CN" altLang="en-US" b="1" dirty="0">
              <a:latin typeface="+mn-ea"/>
            </a:endParaRPr>
          </a:p>
        </p:txBody>
      </p:sp>
      <p:grpSp>
        <p:nvGrpSpPr>
          <p:cNvPr id="2" name="组合 1"/>
          <p:cNvGrpSpPr>
            <a:grpSpLocks noChangeAspect="1"/>
          </p:cNvGrpSpPr>
          <p:nvPr/>
        </p:nvGrpSpPr>
        <p:grpSpPr>
          <a:xfrm>
            <a:off x="5963285" y="2351405"/>
            <a:ext cx="5751195" cy="3890645"/>
            <a:chOff x="8901" y="2045"/>
            <a:chExt cx="11736" cy="7937"/>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69" y="2045"/>
              <a:ext cx="5868" cy="7937"/>
            </a:xfrm>
            <a:prstGeom prst="rect">
              <a:avLst/>
            </a:prstGeom>
          </p:spPr>
        </p:pic>
        <p:pic>
          <p:nvPicPr>
            <p:cNvPr id="4" name="图片 3" descr="基于特定基因集的单细胞转录组和染色质开放可及性数据构建的胚胎自动评分系统_01"/>
            <p:cNvPicPr>
              <a:picLocks noChangeAspect="1"/>
            </p:cNvPicPr>
            <p:nvPr/>
          </p:nvPicPr>
          <p:blipFill>
            <a:blip r:embed="rId2" cstate="print"/>
            <a:stretch>
              <a:fillRect/>
            </a:stretch>
          </p:blipFill>
          <p:spPr>
            <a:xfrm>
              <a:off x="8901" y="2045"/>
              <a:ext cx="5868" cy="7937"/>
            </a:xfrm>
            <a:prstGeom prst="rect">
              <a:avLst/>
            </a:prstGeom>
          </p:spPr>
        </p:pic>
      </p:grpSp>
      <p:grpSp>
        <p:nvGrpSpPr>
          <p:cNvPr id="8" name="组合 7"/>
          <p:cNvGrpSpPr/>
          <p:nvPr/>
        </p:nvGrpSpPr>
        <p:grpSpPr>
          <a:xfrm>
            <a:off x="158115" y="2276475"/>
            <a:ext cx="5126355" cy="3959225"/>
            <a:chOff x="249" y="3585"/>
            <a:chExt cx="9597" cy="7119"/>
          </a:xfrm>
        </p:grpSpPr>
        <p:pic>
          <p:nvPicPr>
            <p:cNvPr id="17" name="图片 15"/>
            <p:cNvPicPr/>
            <p:nvPr/>
          </p:nvPicPr>
          <p:blipFill>
            <a:blip r:embed="rId3"/>
            <a:stretch>
              <a:fillRect/>
            </a:stretch>
          </p:blipFill>
          <p:spPr>
            <a:xfrm>
              <a:off x="529" y="3585"/>
              <a:ext cx="8956" cy="2681"/>
            </a:xfrm>
            <a:prstGeom prst="rect">
              <a:avLst/>
            </a:prstGeom>
            <a:noFill/>
            <a:ln>
              <a:noFill/>
            </a:ln>
          </p:spPr>
        </p:pic>
        <p:pic>
          <p:nvPicPr>
            <p:cNvPr id="6" name="图片 5" descr="infercnv.preliminary"/>
            <p:cNvPicPr>
              <a:picLocks noChangeAspect="1"/>
            </p:cNvPicPr>
            <p:nvPr/>
          </p:nvPicPr>
          <p:blipFill>
            <a:blip r:embed="rId4"/>
            <a:stretch>
              <a:fillRect/>
            </a:stretch>
          </p:blipFill>
          <p:spPr>
            <a:xfrm>
              <a:off x="5058" y="6266"/>
              <a:ext cx="4788" cy="4439"/>
            </a:xfrm>
            <a:prstGeom prst="rect">
              <a:avLst/>
            </a:prstGeom>
          </p:spPr>
        </p:pic>
        <p:pic>
          <p:nvPicPr>
            <p:cNvPr id="7" name="图片 6" descr="scATAC_Prediction_score_histogram_01"/>
            <p:cNvPicPr>
              <a:picLocks noChangeAspect="1"/>
            </p:cNvPicPr>
            <p:nvPr/>
          </p:nvPicPr>
          <p:blipFill>
            <a:blip r:embed="rId5"/>
            <a:stretch>
              <a:fillRect/>
            </a:stretch>
          </p:blipFill>
          <p:spPr>
            <a:xfrm>
              <a:off x="249" y="6941"/>
              <a:ext cx="4632" cy="3089"/>
            </a:xfrm>
            <a:prstGeom prst="rect">
              <a:avLst/>
            </a:prstGeom>
          </p:spPr>
        </p:pic>
      </p:grpSp>
      <p:cxnSp>
        <p:nvCxnSpPr>
          <p:cNvPr id="49" name="直接连接符 48"/>
          <p:cNvCxnSpPr/>
          <p:nvPr/>
        </p:nvCxnSpPr>
        <p:spPr>
          <a:xfrm>
            <a:off x="5552739" y="1845507"/>
            <a:ext cx="9525" cy="4897755"/>
          </a:xfrm>
          <a:prstGeom prst="line">
            <a:avLst/>
          </a:prstGeom>
          <a:ln w="38100">
            <a:solidFill>
              <a:srgbClr val="701128"/>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20105" y="1772920"/>
            <a:ext cx="1338580" cy="368300"/>
          </a:xfrm>
          <a:prstGeom prst="rect">
            <a:avLst/>
          </a:prstGeom>
          <a:noFill/>
        </p:spPr>
        <p:txBody>
          <a:bodyPr wrap="square" rtlCol="0">
            <a:spAutoFit/>
          </a:bodyPr>
          <a:lstStyle/>
          <a:p>
            <a:r>
              <a:rPr lang="zh-CN" altLang="en-US" b="1" dirty="0">
                <a:latin typeface="+mn-ea"/>
              </a:rPr>
              <a:t>相关成果：</a:t>
            </a:r>
            <a:endParaRPr lang="zh-CN" altLang="en-US" dirty="0">
              <a:latin typeface="+mn-ea"/>
            </a:endParaRPr>
          </a:p>
        </p:txBody>
      </p:sp>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10"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6"/>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7"/>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7"/>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werpoint template design by DAJU_PPT正版来源小红书大橘PPT微信DAJU_PPT请勿抄袭搬运！盗版必究！"/>
          <p:cNvSpPr txBox="1"/>
          <p:nvPr/>
        </p:nvSpPr>
        <p:spPr>
          <a:xfrm>
            <a:off x="2534920" y="6376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3407"/>
          <a:stretch>
            <a:fillRect/>
          </a:stretch>
        </p:blipFill>
        <p:spPr>
          <a:xfrm>
            <a:off x="0" y="1272857"/>
            <a:ext cx="12192000" cy="4260433"/>
          </a:xfrm>
          <a:prstGeom prst="rect">
            <a:avLst/>
          </a:prstGeom>
        </p:spPr>
      </p:pic>
      <p:grpSp>
        <p:nvGrpSpPr>
          <p:cNvPr id="9" name="组合 8"/>
          <p:cNvGrpSpPr/>
          <p:nvPr/>
        </p:nvGrpSpPr>
        <p:grpSpPr>
          <a:xfrm>
            <a:off x="0" y="527700"/>
            <a:ext cx="12192635" cy="5005591"/>
            <a:chOff x="0" y="527700"/>
            <a:chExt cx="12192635" cy="5005591"/>
          </a:xfrm>
        </p:grpSpPr>
        <p:sp>
          <p:nvSpPr>
            <p:cNvPr id="7" name="矩形 6"/>
            <p:cNvSpPr/>
            <p:nvPr/>
          </p:nvSpPr>
          <p:spPr>
            <a:xfrm>
              <a:off x="0" y="1272858"/>
              <a:ext cx="12192635" cy="4260433"/>
            </a:xfrm>
            <a:prstGeom prst="rect">
              <a:avLst/>
            </a:prstGeom>
            <a:solidFill>
              <a:srgbClr val="701128">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华西icon"/>
            <p:cNvPicPr>
              <a:picLocks noChangeAspect="1"/>
            </p:cNvPicPr>
            <p:nvPr/>
          </p:nvPicPr>
          <p:blipFill>
            <a:blip r:embed="rId2"/>
            <a:srcRect l="15066" r="69775"/>
            <a:stretch>
              <a:fillRect/>
            </a:stretch>
          </p:blipFill>
          <p:spPr>
            <a:xfrm>
              <a:off x="5323205" y="527700"/>
              <a:ext cx="1545590" cy="1405255"/>
            </a:xfrm>
            <a:prstGeom prst="rect">
              <a:avLst/>
            </a:prstGeom>
          </p:spPr>
        </p:pic>
      </p:grpSp>
      <p:sp>
        <p:nvSpPr>
          <p:cNvPr id="11" name="文本框 10"/>
          <p:cNvSpPr txBox="1"/>
          <p:nvPr/>
        </p:nvSpPr>
        <p:spPr>
          <a:xfrm>
            <a:off x="2906327" y="2547080"/>
            <a:ext cx="4169923"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a:solidFill>
                  <a:srgbClr val="FFFFFF"/>
                </a:solidFill>
              </a:rPr>
              <a:t>PART 04</a:t>
            </a:r>
            <a:endParaRPr lang="zh-CN" altLang="en-US" sz="7200" b="1" dirty="0">
              <a:solidFill>
                <a:srgbClr val="FFFFFF"/>
              </a:solidFill>
            </a:endParaRPr>
          </a:p>
        </p:txBody>
      </p:sp>
      <p:sp>
        <p:nvSpPr>
          <p:cNvPr id="12" name="文本框 26"/>
          <p:cNvSpPr txBox="1"/>
          <p:nvPr/>
        </p:nvSpPr>
        <p:spPr>
          <a:xfrm>
            <a:off x="6995795" y="2762524"/>
            <a:ext cx="2527333"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400" b="1" dirty="0">
                <a:solidFill>
                  <a:srgbClr val="FFFFFF"/>
                </a:solidFill>
              </a:rPr>
              <a:t>综合素质</a:t>
            </a:r>
            <a:endParaRPr lang="zh-CN" altLang="en-US" sz="4400" b="1" dirty="0">
              <a:solidFill>
                <a:srgbClr val="FFFFFF"/>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powerpoint template design by DAJU_PPT正版来源小红书大橘PPT微信DAJU_PPT请勿抄袭搬运！盗版必究！"/>
          <p:cNvGrpSpPr/>
          <p:nvPr>
            <p:custDataLst>
              <p:tags r:id="rId1"/>
            </p:custDataLst>
          </p:nvPr>
        </p:nvGrpSpPr>
        <p:grpSpPr>
          <a:xfrm rot="21375445">
            <a:off x="996632" y="1275278"/>
            <a:ext cx="1657454" cy="2097601"/>
            <a:chOff x="946362" y="1967482"/>
            <a:chExt cx="2719916" cy="3442208"/>
          </a:xfrm>
        </p:grpSpPr>
        <p:sp>
          <p:nvSpPr>
            <p:cNvPr id="29" name="powerpoint template design by DAJU_PPT正版来源小红书大橘PPT微信DAJU_PPT请勿抄袭搬运！盗版必究！-3"/>
            <p:cNvSpPr txBox="1"/>
            <p:nvPr>
              <p:custDataLst>
                <p:tags r:id="rId2"/>
              </p:custDataLst>
            </p:nvPr>
          </p:nvSpPr>
          <p:spPr>
            <a:xfrm rot="224555">
              <a:off x="999888" y="4879004"/>
              <a:ext cx="2605112" cy="405103"/>
            </a:xfrm>
            <a:prstGeom prst="rect">
              <a:avLst/>
            </a:prstGeom>
          </p:spPr>
          <p:txBody>
            <a:bodyPr wrap="square" lIns="72000" tIns="36000" rIns="72000" bIns="36000"/>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600" dirty="0">
                  <a:solidFill>
                    <a:srgbClr val="701128"/>
                  </a:solidFill>
                  <a:latin typeface="+mn-lt"/>
                  <a:ea typeface="+mn-ea"/>
                  <a:cs typeface="+mn-ea"/>
                  <a:sym typeface="+mn-lt"/>
                </a:rPr>
                <a:t>实习</a:t>
              </a:r>
              <a:endParaRPr lang="zh-CN" altLang="en-US" sz="1600" dirty="0">
                <a:solidFill>
                  <a:srgbClr val="701128"/>
                </a:solidFill>
                <a:latin typeface="+mn-lt"/>
                <a:ea typeface="+mn-ea"/>
                <a:cs typeface="+mn-ea"/>
                <a:sym typeface="+mn-lt"/>
              </a:endParaRPr>
            </a:p>
          </p:txBody>
        </p:sp>
        <p:sp>
          <p:nvSpPr>
            <p:cNvPr id="33" name="powerpoint template design by DAJU_PPT正版来源小红书大橘PPT微信DAJU_PPT请勿抄袭搬运！盗版必究！-4"/>
            <p:cNvSpPr/>
            <p:nvPr>
              <p:custDataLst>
                <p:tags r:id="rId3"/>
              </p:custDataLst>
            </p:nvPr>
          </p:nvSpPr>
          <p:spPr>
            <a:xfrm rot="224555">
              <a:off x="946362" y="1967482"/>
              <a:ext cx="2719916" cy="3442208"/>
            </a:xfrm>
            <a:prstGeom prst="roundRect">
              <a:avLst>
                <a:gd name="adj" fmla="val 0"/>
              </a:avLst>
            </a:prstGeom>
            <a:noFill/>
            <a:ln w="12700" cap="flat" cmpd="sng" algn="ctr">
              <a:solidFill>
                <a:srgbClr val="7011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powerpoint template design by DAJU_PPT正版来源小红书大橘PPT微信DAJU_PPT请勿抄袭搬运！盗版必究！"/>
          <p:cNvGrpSpPr/>
          <p:nvPr>
            <p:custDataLst>
              <p:tags r:id="rId4"/>
            </p:custDataLst>
          </p:nvPr>
        </p:nvGrpSpPr>
        <p:grpSpPr>
          <a:xfrm rot="558885">
            <a:off x="3506685" y="1261424"/>
            <a:ext cx="1761561" cy="2098326"/>
            <a:chOff x="946362" y="1967482"/>
            <a:chExt cx="2889945" cy="3442208"/>
          </a:xfrm>
        </p:grpSpPr>
        <p:sp>
          <p:nvSpPr>
            <p:cNvPr id="55" name="powerpoint template design by DAJU_PPT正版来源小红书大橘PPT微信DAJU_PPT请勿抄袭搬运！盗版必究！-3"/>
            <p:cNvSpPr txBox="1"/>
            <p:nvPr>
              <p:custDataLst>
                <p:tags r:id="rId5"/>
              </p:custDataLst>
            </p:nvPr>
          </p:nvSpPr>
          <p:spPr>
            <a:xfrm rot="21041115">
              <a:off x="1231196" y="4872553"/>
              <a:ext cx="2605111" cy="405102"/>
            </a:xfrm>
            <a:prstGeom prst="rect">
              <a:avLst/>
            </a:prstGeom>
          </p:spPr>
          <p:txBody>
            <a:bodyPr wrap="square" lIns="72000" tIns="36000" rIns="72000" bIns="36000">
              <a:normAutofit fontScale="85000" lnSpcReduction="20000"/>
            </a:bodyPr>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800" dirty="0">
                  <a:solidFill>
                    <a:srgbClr val="701128"/>
                  </a:solidFill>
                  <a:latin typeface="+mn-lt"/>
                  <a:ea typeface="+mn-ea"/>
                  <a:cs typeface="+mn-ea"/>
                  <a:sym typeface="+mn-lt"/>
                </a:rPr>
                <a:t>仪仗队</a:t>
              </a:r>
              <a:endParaRPr lang="zh-CN" altLang="en-US" sz="1800" dirty="0">
                <a:solidFill>
                  <a:srgbClr val="701128"/>
                </a:solidFill>
                <a:latin typeface="+mn-lt"/>
                <a:ea typeface="+mn-ea"/>
                <a:cs typeface="+mn-ea"/>
                <a:sym typeface="+mn-lt"/>
              </a:endParaRPr>
            </a:p>
          </p:txBody>
        </p:sp>
        <p:sp>
          <p:nvSpPr>
            <p:cNvPr id="53" name="powerpoint template design by DAJU_PPT正版来源小红书大橘PPT微信DAJU_PPT请勿抄袭搬运！盗版必究！-4"/>
            <p:cNvSpPr/>
            <p:nvPr>
              <p:custDataLst>
                <p:tags r:id="rId6"/>
              </p:custDataLst>
            </p:nvPr>
          </p:nvSpPr>
          <p:spPr>
            <a:xfrm rot="21041115">
              <a:off x="946362" y="1967482"/>
              <a:ext cx="2719916" cy="3442208"/>
            </a:xfrm>
            <a:prstGeom prst="roundRect">
              <a:avLst>
                <a:gd name="adj" fmla="val 0"/>
              </a:avLst>
            </a:prstGeom>
            <a:noFill/>
            <a:ln w="12700" cap="flat" cmpd="sng" algn="ctr">
              <a:solidFill>
                <a:srgbClr val="7011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8" name="powerpoint template design by DAJU_PPT正版来源小红书大橘PPT微信DAJU_PPT请勿抄袭搬运！盗版必究！"/>
          <p:cNvGrpSpPr/>
          <p:nvPr>
            <p:custDataLst>
              <p:tags r:id="rId7"/>
            </p:custDataLst>
          </p:nvPr>
        </p:nvGrpSpPr>
        <p:grpSpPr>
          <a:xfrm rot="20912272">
            <a:off x="3303437" y="4217101"/>
            <a:ext cx="1779344" cy="2098326"/>
            <a:chOff x="747159" y="1967482"/>
            <a:chExt cx="2919119" cy="3442208"/>
          </a:xfrm>
        </p:grpSpPr>
        <p:sp>
          <p:nvSpPr>
            <p:cNvPr id="62" name="powerpoint template design by DAJU_PPT正版来源小红书大橘PPT微信DAJU_PPT请勿抄袭搬运！盗版必究！-3"/>
            <p:cNvSpPr txBox="1"/>
            <p:nvPr>
              <p:custDataLst>
                <p:tags r:id="rId8"/>
              </p:custDataLst>
            </p:nvPr>
          </p:nvSpPr>
          <p:spPr>
            <a:xfrm rot="687728">
              <a:off x="747159" y="4852502"/>
              <a:ext cx="2605111" cy="405102"/>
            </a:xfrm>
            <a:prstGeom prst="rect">
              <a:avLst/>
            </a:prstGeom>
          </p:spPr>
          <p:txBody>
            <a:bodyPr wrap="square" lIns="72000" tIns="36000" rIns="72000" bIns="36000">
              <a:normAutofit fontScale="85000" lnSpcReduction="20000"/>
            </a:bodyPr>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800" dirty="0">
                  <a:solidFill>
                    <a:srgbClr val="701128"/>
                  </a:solidFill>
                  <a:latin typeface="+mn-lt"/>
                  <a:ea typeface="+mn-ea"/>
                  <a:cs typeface="+mn-ea"/>
                  <a:sym typeface="+mn-lt"/>
                </a:rPr>
                <a:t>合唱团训练</a:t>
              </a:r>
              <a:endParaRPr lang="zh-CN" altLang="en-US" sz="1800" dirty="0">
                <a:solidFill>
                  <a:srgbClr val="701128"/>
                </a:solidFill>
                <a:latin typeface="+mn-lt"/>
                <a:ea typeface="+mn-ea"/>
                <a:cs typeface="+mn-ea"/>
                <a:sym typeface="+mn-lt"/>
              </a:endParaRPr>
            </a:p>
          </p:txBody>
        </p:sp>
        <p:sp>
          <p:nvSpPr>
            <p:cNvPr id="60" name="powerpoint template design by DAJU_PPT正版来源小红书大橘PPT微信DAJU_PPT请勿抄袭搬运！盗版必究！-4"/>
            <p:cNvSpPr/>
            <p:nvPr>
              <p:custDataLst>
                <p:tags r:id="rId9"/>
              </p:custDataLst>
            </p:nvPr>
          </p:nvSpPr>
          <p:spPr>
            <a:xfrm rot="687728">
              <a:off x="946362" y="1967482"/>
              <a:ext cx="2719916" cy="3442208"/>
            </a:xfrm>
            <a:prstGeom prst="roundRect">
              <a:avLst>
                <a:gd name="adj" fmla="val 0"/>
              </a:avLst>
            </a:prstGeom>
            <a:noFill/>
            <a:ln w="12700" cap="flat" cmpd="sng" algn="ctr">
              <a:solidFill>
                <a:srgbClr val="7011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53" name="powerpoint template design by DAJU_PPT正版来源小红书大橘PPT微信DAJU_PPT请勿抄袭搬运！盗版必究！"/>
          <p:cNvSpPr/>
          <p:nvPr>
            <p:custDataLst>
              <p:tags r:id="rId10"/>
            </p:custDataLst>
          </p:nvPr>
        </p:nvSpPr>
        <p:spPr>
          <a:xfrm>
            <a:off x="576000" y="972000"/>
            <a:ext cx="5001387" cy="5709520"/>
          </a:xfrm>
          <a:prstGeom prst="roundRect">
            <a:avLst>
              <a:gd name="adj" fmla="val 0"/>
            </a:avLst>
          </a:prstGeom>
          <a:noFill/>
          <a:ln w="22225" cap="flat" cmpd="sng" algn="ctr">
            <a:solidFill>
              <a:srgbClr val="7011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组合 2056"/>
          <p:cNvGrpSpPr/>
          <p:nvPr/>
        </p:nvGrpSpPr>
        <p:grpSpPr>
          <a:xfrm>
            <a:off x="6776110" y="2027547"/>
            <a:ext cx="4280535" cy="3844925"/>
            <a:chOff x="6183020" y="2052000"/>
            <a:chExt cx="4280535" cy="3844925"/>
          </a:xfrm>
        </p:grpSpPr>
        <p:cxnSp>
          <p:nvCxnSpPr>
            <p:cNvPr id="2" name="powerpoint template design by DAJU_PPT正版来源小红书大橘PPT微信DAJU_PPT请勿抄袭搬运！盗版必究！"/>
            <p:cNvCxnSpPr/>
            <p:nvPr/>
          </p:nvCxnSpPr>
          <p:spPr>
            <a:xfrm>
              <a:off x="6311208" y="2052000"/>
              <a:ext cx="3204000"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sp>
          <p:nvSpPr>
            <p:cNvPr id="2054" name="powerpoint template design by DAJU_PPT正版来源小红书大橘PPT微信DAJU_PPT请勿抄袭搬运！盗版必究！"/>
            <p:cNvSpPr txBox="1"/>
            <p:nvPr/>
          </p:nvSpPr>
          <p:spPr>
            <a:xfrm>
              <a:off x="6183020" y="2126295"/>
              <a:ext cx="4280535" cy="3770630"/>
            </a:xfrm>
            <a:prstGeom prst="rect">
              <a:avLst/>
            </a:prstGeom>
            <a:noFill/>
          </p:spPr>
          <p:txBody>
            <a:bodyPr wrap="square" bIns="431800" rtlCol="0">
              <a:spAutoFit/>
            </a:bodyPr>
            <a:lstStyle/>
            <a:p>
              <a:pPr marL="342900" indent="-342900" fontAlgn="auto">
                <a:lnSpc>
                  <a:spcPts val="4280"/>
                </a:lnSpc>
                <a:buFont typeface="Wingdings" panose="05000000000000000000" pitchFamily="2" charset="2"/>
                <a:buChar char="Ø"/>
              </a:pPr>
              <a:r>
                <a:rPr lang="zh-CN" altLang="en-US" sz="2400" dirty="0">
                  <a:latin typeface="+mj-ea"/>
                  <a:ea typeface="+mj-ea"/>
                  <a:sym typeface="+mn-ea"/>
                </a:rPr>
                <a:t>跟随临床老师实习、查房</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积极参与基层医疗实践</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校运会与院运会仪仗队</a:t>
              </a:r>
              <a:endParaRPr lang="zh-CN" altLang="en-US" sz="2400" dirty="0">
                <a:latin typeface="+mj-ea"/>
                <a:ea typeface="+mj-ea"/>
              </a:endParaRPr>
            </a:p>
            <a:p>
              <a:pPr marL="342900" indent="-342900" algn="l" fontAlgn="auto">
                <a:lnSpc>
                  <a:spcPts val="4280"/>
                </a:lnSpc>
                <a:buFont typeface="Wingdings" panose="05000000000000000000" pitchFamily="2" charset="2"/>
                <a:buChar char="Ø"/>
              </a:pPr>
              <a:r>
                <a:rPr lang="en-US" altLang="zh-CN" sz="2400" dirty="0">
                  <a:latin typeface="+mj-ea"/>
                  <a:ea typeface="+mj-ea"/>
                  <a:sym typeface="+mn-ea"/>
                </a:rPr>
                <a:t>“</a:t>
              </a:r>
              <a:r>
                <a:rPr lang="zh-CN" altLang="en-US" sz="2400" dirty="0">
                  <a:latin typeface="+mj-ea"/>
                  <a:ea typeface="+mj-ea"/>
                  <a:sym typeface="+mn-ea"/>
                </a:rPr>
                <a:t>三下乡</a:t>
              </a:r>
              <a:r>
                <a:rPr lang="en-US" altLang="zh-CN" sz="2400" dirty="0">
                  <a:latin typeface="+mj-ea"/>
                  <a:ea typeface="+mj-ea"/>
                  <a:sym typeface="+mn-ea"/>
                </a:rPr>
                <a:t>”</a:t>
              </a:r>
              <a:r>
                <a:rPr lang="zh-CN" altLang="en-US" sz="2400" dirty="0">
                  <a:latin typeface="+mj-ea"/>
                  <a:ea typeface="+mj-ea"/>
                  <a:sym typeface="+mn-ea"/>
                </a:rPr>
                <a:t>社会实践</a:t>
              </a:r>
              <a:endParaRPr lang="zh-CN" altLang="en-US" sz="2400" dirty="0">
                <a:latin typeface="+mj-ea"/>
                <a:ea typeface="+mj-ea"/>
                <a:sym typeface="+mn-ea"/>
              </a:endParaRPr>
            </a:p>
            <a:p>
              <a:pPr marL="342900" indent="-342900" fontAlgn="auto">
                <a:lnSpc>
                  <a:spcPts val="4280"/>
                </a:lnSpc>
                <a:buFont typeface="Wingdings" panose="05000000000000000000" pitchFamily="2" charset="2"/>
                <a:buChar char="Ø"/>
              </a:pPr>
              <a:r>
                <a:rPr lang="zh-CN" altLang="en-US" sz="2400" dirty="0">
                  <a:latin typeface="+mj-ea"/>
                  <a:ea typeface="+mj-ea"/>
                </a:rPr>
                <a:t>合唱团活动</a:t>
              </a:r>
              <a:endParaRPr lang="zh-CN" altLang="en-US" sz="2400" dirty="0">
                <a:latin typeface="+mj-ea"/>
                <a:ea typeface="+mj-ea"/>
              </a:endParaRPr>
            </a:p>
            <a:p>
              <a:pPr marL="342900" indent="-342900" fontAlgn="auto">
                <a:lnSpc>
                  <a:spcPts val="4280"/>
                </a:lnSpc>
                <a:buFont typeface="Wingdings" panose="05000000000000000000" pitchFamily="2" charset="2"/>
                <a:buChar char="Ø"/>
              </a:pPr>
              <a:r>
                <a:rPr lang="zh-CN" altLang="en-US" sz="2400" dirty="0">
                  <a:latin typeface="+mj-ea"/>
                  <a:ea typeface="+mj-ea"/>
                </a:rPr>
                <a:t>热心帮助班委和同班同学</a:t>
              </a:r>
              <a:endParaRPr lang="zh-CN" altLang="en-US" sz="2400" dirty="0">
                <a:latin typeface="+mj-ea"/>
                <a:ea typeface="+mj-ea"/>
              </a:endParaRPr>
            </a:p>
          </p:txBody>
        </p:sp>
      </p:grpSp>
      <p:sp>
        <p:nvSpPr>
          <p:cNvPr id="3" name="标题 2"/>
          <p:cNvSpPr>
            <a:spLocks noGrp="1"/>
          </p:cNvSpPr>
          <p:nvPr>
            <p:ph type="title"/>
          </p:nvPr>
        </p:nvSpPr>
        <p:spPr>
          <a:xfrm>
            <a:off x="6873558" y="1550052"/>
            <a:ext cx="4869867" cy="403225"/>
          </a:xfrm>
        </p:spPr>
        <p:txBody>
          <a:bodyPr/>
          <a:lstStyle/>
          <a:p>
            <a:r>
              <a:rPr lang="zh-CN" altLang="en-US" dirty="0">
                <a:solidFill>
                  <a:srgbClr val="701128"/>
                </a:solidFill>
              </a:rPr>
              <a:t>社会实践</a:t>
            </a:r>
            <a:endParaRPr lang="zh-CN" altLang="en-US" dirty="0">
              <a:solidFill>
                <a:srgbClr val="701128"/>
              </a:solidFill>
            </a:endParaRPr>
          </a:p>
        </p:txBody>
      </p:sp>
      <p:pic>
        <p:nvPicPr>
          <p:cNvPr id="9" name="图片 8"/>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1105359" y="1450879"/>
            <a:ext cx="1440000" cy="1440000"/>
          </a:xfrm>
          <a:prstGeom prst="rect">
            <a:avLst/>
          </a:prstGeom>
        </p:spPr>
      </p:pic>
      <p:pic>
        <p:nvPicPr>
          <p:cNvPr id="11" name="图片 10"/>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3616328" y="1428614"/>
            <a:ext cx="1440000" cy="1440000"/>
          </a:xfrm>
          <a:prstGeom prst="rect">
            <a:avLst/>
          </a:prstGeom>
        </p:spPr>
      </p:pic>
      <p:pic>
        <p:nvPicPr>
          <p:cNvPr id="68" name="图片 67"/>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524628" y="4342207"/>
            <a:ext cx="1440000" cy="1440000"/>
          </a:xfrm>
          <a:prstGeom prst="rect">
            <a:avLst/>
          </a:prstGeom>
        </p:spPr>
      </p:pic>
      <p:sp>
        <p:nvSpPr>
          <p:cNvPr id="69" name="powerpoint template design by DAJU_PPT正版来源小红书大橘PPT微信DAJU_PPT请勿抄袭搬运！盗版必究！-3"/>
          <p:cNvSpPr txBox="1"/>
          <p:nvPr>
            <p:custDataLst>
              <p:tags r:id="rId17"/>
            </p:custDataLst>
          </p:nvPr>
        </p:nvSpPr>
        <p:spPr>
          <a:xfrm>
            <a:off x="1061463" y="5978177"/>
            <a:ext cx="1587941" cy="246945"/>
          </a:xfrm>
          <a:prstGeom prst="rect">
            <a:avLst/>
          </a:prstGeom>
        </p:spPr>
        <p:txBody>
          <a:bodyPr wrap="square" lIns="72000" tIns="36000" rIns="72000" bIns="36000"/>
          <a:lstStyle>
            <a:lvl1pPr algn="l" defTabSz="914400" rtl="0" eaLnBrk="1" latinLnBrk="0" hangingPunct="1">
              <a:lnSpc>
                <a:spcPct val="90000"/>
              </a:lnSpc>
              <a:spcBef>
                <a:spcPct val="0"/>
              </a:spcBef>
              <a:buNone/>
              <a:defRPr lang="zh-CN" altLang="en-US" sz="2400" b="1" kern="1200" spc="0" dirty="0">
                <a:solidFill>
                  <a:schemeClr val="accent1"/>
                </a:solidFill>
                <a:latin typeface="+mj-ea"/>
                <a:ea typeface="+mj-ea"/>
                <a:cs typeface="+mn-cs"/>
              </a:defRPr>
            </a:lvl1pPr>
          </a:lstStyle>
          <a:p>
            <a:pPr algn="ctr"/>
            <a:r>
              <a:rPr lang="zh-CN" altLang="en-US" sz="1600" dirty="0">
                <a:solidFill>
                  <a:srgbClr val="701128"/>
                </a:solidFill>
                <a:latin typeface="+mn-lt"/>
                <a:ea typeface="+mn-ea"/>
                <a:cs typeface="+mn-ea"/>
                <a:sym typeface="+mn-lt"/>
              </a:rPr>
              <a:t>路演合照</a:t>
            </a:r>
            <a:endParaRPr lang="zh-CN" altLang="en-US" sz="1600" dirty="0">
              <a:solidFill>
                <a:srgbClr val="701128"/>
              </a:solidFill>
              <a:latin typeface="+mn-lt"/>
              <a:ea typeface="+mn-ea"/>
              <a:cs typeface="+mn-ea"/>
              <a:sym typeface="+mn-lt"/>
            </a:endParaRPr>
          </a:p>
        </p:txBody>
      </p:sp>
      <p:sp>
        <p:nvSpPr>
          <p:cNvPr id="70" name="powerpoint template design by DAJU_PPT正版来源小红书大橘PPT微信DAJU_PPT请勿抄袭搬运！盗版必究！-4"/>
          <p:cNvSpPr/>
          <p:nvPr>
            <p:custDataLst>
              <p:tags r:id="rId18"/>
            </p:custDataLst>
          </p:nvPr>
        </p:nvSpPr>
        <p:spPr>
          <a:xfrm>
            <a:off x="1014237" y="4205036"/>
            <a:ext cx="1657920" cy="2098326"/>
          </a:xfrm>
          <a:prstGeom prst="roundRect">
            <a:avLst>
              <a:gd name="adj" fmla="val 0"/>
            </a:avLst>
          </a:prstGeom>
          <a:noFill/>
          <a:ln w="12700" cap="flat" cmpd="sng" algn="ctr">
            <a:solidFill>
              <a:srgbClr val="70112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1123430" y="4342207"/>
            <a:ext cx="1440000" cy="1440000"/>
          </a:xfrm>
          <a:prstGeom prst="rect">
            <a:avLst/>
          </a:prstGeom>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10"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427696" y="4416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400" b="1" i="0" u="none" strike="noStrike" kern="0" cap="none" spc="0" normalizeH="0" baseline="0" dirty="0">
                  <a:solidFill>
                    <a:srgbClr val="701128"/>
                  </a:solidFill>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5"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dirty="0">
                  <a:solidFill>
                    <a:schemeClr val="bg1">
                      <a:alpha val="70000"/>
                    </a:schemeClr>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21"/>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22"/>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22"/>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flipV="1">
            <a:off x="0" y="-4"/>
            <a:ext cx="4817334" cy="6858000"/>
          </a:xfrm>
          <a:prstGeom prst="triangle">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0" y="-6"/>
            <a:ext cx="3328120" cy="6858003"/>
          </a:xfrm>
          <a:prstGeom prst="triangle">
            <a:avLst>
              <a:gd name="adj" fmla="val 0"/>
            </a:avLst>
          </a:prstGeom>
          <a:blipFill dpi="0" rotWithShape="0">
            <a:blip r:embed="rId1"/>
            <a:srcRect/>
            <a:tile tx="965200" ty="-285750" sx="100000" sy="100000" flip="none" algn="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 y="3454259"/>
            <a:ext cx="1333609" cy="3403741"/>
          </a:xfrm>
          <a:prstGeom prst="triangle">
            <a:avLst>
              <a:gd name="adj" fmla="val 0"/>
            </a:avLst>
          </a:prstGeom>
          <a:solidFill>
            <a:schemeClr val="accent1">
              <a:lumMod val="10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05"/>
          <p:cNvSpPr txBox="1">
            <a:spLocks noChangeArrowheads="1"/>
          </p:cNvSpPr>
          <p:nvPr/>
        </p:nvSpPr>
        <p:spPr bwMode="auto">
          <a:xfrm>
            <a:off x="6561455" y="1188719"/>
            <a:ext cx="42527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kumimoji="0" lang="en-US" altLang="zh-CN" sz="3200" b="1" u="none" strike="noStrike" kern="1200" cap="none" spc="30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rPr>
              <a:t>01 </a:t>
            </a:r>
            <a:r>
              <a:rPr kumimoji="0" lang="zh-CN" altLang="en-US" sz="3200" b="1" u="none" strike="noStrike" kern="1200" cap="none" spc="30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rPr>
              <a:t>基本信息</a:t>
            </a:r>
            <a:endParaRPr kumimoji="0" lang="zh-CN" altLang="en-US" sz="3200" b="1" u="none" strike="noStrike" kern="1200" cap="none" spc="300" normalizeH="0" baseline="0" noProof="0" dirty="0">
              <a:ln>
                <a:noFill/>
              </a:ln>
              <a:solidFill>
                <a:schemeClr val="accent1">
                  <a:lumMod val="100000"/>
                </a:schemeClr>
              </a:solidFill>
              <a:effectLst/>
              <a:uLnTx/>
              <a:uFillTx/>
              <a:latin typeface="微软雅黑" panose="020B0503020204020204" pitchFamily="34" charset="-122"/>
              <a:ea typeface="微软雅黑" panose="020B0503020204020204" pitchFamily="34" charset="-122"/>
            </a:endParaRPr>
          </a:p>
        </p:txBody>
      </p:sp>
      <p:sp>
        <p:nvSpPr>
          <p:cNvPr id="19" name="TextBox 115"/>
          <p:cNvSpPr txBox="1">
            <a:spLocks noChangeArrowheads="1"/>
          </p:cNvSpPr>
          <p:nvPr/>
        </p:nvSpPr>
        <p:spPr bwMode="auto">
          <a:xfrm>
            <a:off x="6561455" y="2266359"/>
            <a:ext cx="425274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en-US" altLang="zh-CN" sz="3200" b="1" spc="300" dirty="0">
                <a:solidFill>
                  <a:schemeClr val="accent1">
                    <a:lumMod val="100000"/>
                  </a:schemeClr>
                </a:solidFill>
                <a:latin typeface="微软雅黑" panose="020B0503020204020204" pitchFamily="34" charset="-122"/>
                <a:ea typeface="微软雅黑" panose="020B0503020204020204" pitchFamily="34" charset="-122"/>
              </a:rPr>
              <a:t>02 </a:t>
            </a:r>
            <a:r>
              <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rPr>
              <a:t>学业成绩</a:t>
            </a:r>
            <a:endPar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1" name="TextBox 115"/>
          <p:cNvSpPr txBox="1">
            <a:spLocks noChangeArrowheads="1"/>
          </p:cNvSpPr>
          <p:nvPr/>
        </p:nvSpPr>
        <p:spPr bwMode="auto">
          <a:xfrm>
            <a:off x="6561455" y="3343999"/>
            <a:ext cx="425274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en-US" altLang="zh-CN" sz="3200" b="1" spc="300" dirty="0">
                <a:solidFill>
                  <a:schemeClr val="accent1">
                    <a:lumMod val="100000"/>
                  </a:schemeClr>
                </a:solidFill>
                <a:latin typeface="微软雅黑" panose="020B0503020204020204" pitchFamily="34" charset="-122"/>
                <a:ea typeface="微软雅黑" panose="020B0503020204020204" pitchFamily="34" charset="-122"/>
              </a:rPr>
              <a:t>03 </a:t>
            </a:r>
            <a:r>
              <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rPr>
              <a:t>科研竞赛</a:t>
            </a:r>
            <a:endPar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endParaRPr>
          </a:p>
        </p:txBody>
      </p:sp>
      <p:sp>
        <p:nvSpPr>
          <p:cNvPr id="20" name="TextBox 117"/>
          <p:cNvSpPr txBox="1">
            <a:spLocks noChangeArrowheads="1"/>
          </p:cNvSpPr>
          <p:nvPr/>
        </p:nvSpPr>
        <p:spPr bwMode="auto">
          <a:xfrm>
            <a:off x="6561455" y="4430276"/>
            <a:ext cx="425274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en-US" altLang="zh-CN" sz="3200" b="1" spc="300" dirty="0">
                <a:solidFill>
                  <a:schemeClr val="accent1">
                    <a:lumMod val="100000"/>
                  </a:schemeClr>
                </a:solidFill>
                <a:latin typeface="微软雅黑" panose="020B0503020204020204" pitchFamily="34" charset="-122"/>
                <a:ea typeface="微软雅黑" panose="020B0503020204020204" pitchFamily="34" charset="-122"/>
              </a:rPr>
              <a:t>04 </a:t>
            </a:r>
            <a:r>
              <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rPr>
              <a:t>综合素质</a:t>
            </a:r>
            <a:endPar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2"/>
            </p:custDataLst>
          </p:nvPr>
        </p:nvCxnSpPr>
        <p:spPr>
          <a:xfrm flipH="1">
            <a:off x="6209665" y="1529715"/>
            <a:ext cx="5715" cy="568960"/>
          </a:xfrm>
          <a:prstGeom prst="line">
            <a:avLst/>
          </a:prstGeom>
          <a:ln w="28575" cmpd="sng">
            <a:solidFill>
              <a:schemeClr val="accent1">
                <a:shade val="50000"/>
              </a:schemeClr>
            </a:solidFill>
            <a:prstDash val="solid"/>
          </a:ln>
        </p:spPr>
        <p:style>
          <a:lnRef idx="3">
            <a:schemeClr val="accent1"/>
          </a:lnRef>
          <a:fillRef idx="0">
            <a:srgbClr val="FFFFFF"/>
          </a:fillRef>
          <a:effectRef idx="0">
            <a:srgbClr val="FFFFFF"/>
          </a:effectRef>
          <a:fontRef idx="minor">
            <a:schemeClr val="tx1"/>
          </a:fontRef>
        </p:style>
      </p:cxnSp>
      <p:sp>
        <p:nvSpPr>
          <p:cNvPr id="12" name="PA-稻壳儿搜索【幻雨工作室】_10"/>
          <p:cNvSpPr txBox="1">
            <a:spLocks noChangeArrowheads="1"/>
          </p:cNvSpPr>
          <p:nvPr>
            <p:custDataLst>
              <p:tags r:id="rId3"/>
            </p:custDataLst>
          </p:nvPr>
        </p:nvSpPr>
        <p:spPr bwMode="auto">
          <a:xfrm rot="5400000">
            <a:off x="3339465" y="3138170"/>
            <a:ext cx="4645660" cy="9607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dist" defTabSz="685800">
              <a:defRPr/>
            </a:pPr>
            <a:r>
              <a:rPr lang="en-US" altLang="zh-CN" sz="6600" dirty="0">
                <a:solidFill>
                  <a:schemeClr val="accent4">
                    <a:alpha val="37000"/>
                  </a:schemeClr>
                </a:solidFill>
                <a:latin typeface="阿里巴巴普惠体 B" panose="00020600040101010101" charset="-122"/>
                <a:ea typeface="阿里巴巴普惠体 B" panose="00020600040101010101" charset="-122"/>
              </a:rPr>
              <a:t>CONTENT</a:t>
            </a:r>
            <a:endParaRPr lang="en-US" altLang="zh-CN" sz="6600" dirty="0">
              <a:solidFill>
                <a:schemeClr val="accent4">
                  <a:alpha val="37000"/>
                </a:schemeClr>
              </a:solidFill>
              <a:latin typeface="阿里巴巴普惠体 B" panose="00020600040101010101" charset="-122"/>
              <a:ea typeface="阿里巴巴普惠体 B" panose="00020600040101010101" charset="-122"/>
            </a:endParaRPr>
          </a:p>
        </p:txBody>
      </p:sp>
      <p:sp>
        <p:nvSpPr>
          <p:cNvPr id="5" name="TextBox 115"/>
          <p:cNvSpPr txBox="1">
            <a:spLocks noChangeArrowheads="1"/>
          </p:cNvSpPr>
          <p:nvPr/>
        </p:nvSpPr>
        <p:spPr bwMode="auto">
          <a:xfrm>
            <a:off x="6561455" y="5470569"/>
            <a:ext cx="4252746"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3765" rtl="0" eaLnBrk="1" fontAlgn="base" latinLnBrk="0" hangingPunct="1">
              <a:lnSpc>
                <a:spcPct val="100000"/>
              </a:lnSpc>
              <a:spcBef>
                <a:spcPct val="0"/>
              </a:spcBef>
              <a:spcAft>
                <a:spcPct val="0"/>
              </a:spcAft>
              <a:buClrTx/>
              <a:buSzTx/>
              <a:buFontTx/>
              <a:buNone/>
              <a:defRPr/>
            </a:pPr>
            <a:r>
              <a:rPr lang="en-US" altLang="zh-CN" sz="3200" b="1" spc="300" dirty="0">
                <a:solidFill>
                  <a:schemeClr val="accent1">
                    <a:lumMod val="100000"/>
                  </a:schemeClr>
                </a:solidFill>
                <a:latin typeface="微软雅黑" panose="020B0503020204020204" pitchFamily="34" charset="-122"/>
                <a:ea typeface="微软雅黑" panose="020B0503020204020204" pitchFamily="34" charset="-122"/>
              </a:rPr>
              <a:t>05 </a:t>
            </a:r>
            <a:r>
              <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rPr>
              <a:t>未来规划</a:t>
            </a:r>
            <a:endParaRPr lang="zh-CN" altLang="en-US" sz="3200" b="1" spc="300" dirty="0">
              <a:solidFill>
                <a:schemeClr val="accent1">
                  <a:lumMod val="10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powerpoint template design by DAJU_PPT正版来源小红书大橘PPT微信DAJU_PPT请勿抄袭搬运！盗版必究！"/>
          <p:cNvSpPr txBox="1"/>
          <p:nvPr/>
        </p:nvSpPr>
        <p:spPr>
          <a:xfrm>
            <a:off x="471170" y="2098040"/>
            <a:ext cx="5761355" cy="3348355"/>
          </a:xfrm>
          <a:prstGeom prst="rect">
            <a:avLst/>
          </a:prstGeom>
          <a:noFill/>
        </p:spPr>
        <p:txBody>
          <a:bodyPr wrap="square" bIns="431800" rtlCol="0">
            <a:noAutofit/>
          </a:bodyPr>
          <a:lstStyle/>
          <a:p>
            <a:pPr marL="285750" indent="-285750" algn="l" fontAlgn="auto">
              <a:lnSpc>
                <a:spcPct val="150000"/>
              </a:lnSpc>
              <a:buClrTx/>
              <a:buSzTx/>
              <a:buFont typeface="Wingdings" panose="05000000000000000000" pitchFamily="2" charset="2"/>
              <a:buChar char="u"/>
            </a:pPr>
            <a:r>
              <a:rPr lang="zh-CN" altLang="en-US" sz="2400" b="1" dirty="0"/>
              <a:t>编程技能：</a:t>
            </a:r>
            <a:endParaRPr lang="zh-CN" altLang="en-US" sz="1800" b="1" dirty="0"/>
          </a:p>
          <a:p>
            <a:pPr marL="342900" indent="-342900" fontAlgn="auto">
              <a:lnSpc>
                <a:spcPts val="4280"/>
              </a:lnSpc>
              <a:buFont typeface="Wingdings" panose="05000000000000000000" pitchFamily="2" charset="2"/>
              <a:buChar char="Ø"/>
            </a:pPr>
            <a:r>
              <a:rPr lang="zh-CN" altLang="en-US" sz="2000" dirty="0">
                <a:latin typeface="+mj-ea"/>
                <a:ea typeface="+mj-ea"/>
              </a:rPr>
              <a:t>熟练掌握</a:t>
            </a:r>
            <a:r>
              <a:rPr lang="en-US" altLang="zh-CN" sz="2000" dirty="0">
                <a:latin typeface="+mj-ea"/>
                <a:ea typeface="+mj-ea"/>
              </a:rPr>
              <a:t>R</a:t>
            </a:r>
            <a:r>
              <a:rPr lang="zh-CN" altLang="en-US" sz="2000" dirty="0">
                <a:latin typeface="+mj-ea"/>
                <a:ea typeface="+mj-ea"/>
              </a:rPr>
              <a:t>语言、熟悉</a:t>
            </a:r>
            <a:r>
              <a:rPr lang="en-US" altLang="zh-CN" sz="2000" dirty="0">
                <a:latin typeface="+mj-ea"/>
                <a:ea typeface="+mj-ea"/>
              </a:rPr>
              <a:t>Python</a:t>
            </a:r>
            <a:r>
              <a:rPr lang="zh-CN" altLang="en-US" sz="2000" dirty="0">
                <a:latin typeface="+mj-ea"/>
                <a:ea typeface="+mj-ea"/>
              </a:rPr>
              <a:t>数据分析</a:t>
            </a:r>
            <a:endParaRPr lang="zh-CN" altLang="en-US" sz="2000" dirty="0">
              <a:latin typeface="+mj-ea"/>
              <a:ea typeface="+mj-ea"/>
            </a:endParaRPr>
          </a:p>
          <a:p>
            <a:pPr marL="342900" indent="-342900" fontAlgn="auto">
              <a:lnSpc>
                <a:spcPts val="4280"/>
              </a:lnSpc>
              <a:buFont typeface="Wingdings" panose="05000000000000000000" pitchFamily="2" charset="2"/>
              <a:buChar char="Ø"/>
            </a:pPr>
            <a:r>
              <a:rPr lang="zh-CN" altLang="en-US" sz="2000" dirty="0">
                <a:latin typeface="+mj-ea"/>
                <a:ea typeface="+mj-ea"/>
              </a:rPr>
              <a:t>熟悉</a:t>
            </a:r>
            <a:r>
              <a:rPr lang="en-US" altLang="zh-CN" sz="2000" dirty="0">
                <a:latin typeface="+mj-ea"/>
                <a:ea typeface="+mj-ea"/>
              </a:rPr>
              <a:t>Linux</a:t>
            </a:r>
            <a:r>
              <a:rPr lang="zh-CN" altLang="en-US" sz="2000" dirty="0">
                <a:latin typeface="+mj-ea"/>
                <a:ea typeface="+mj-ea"/>
              </a:rPr>
              <a:t>服务器的操作和</a:t>
            </a:r>
            <a:r>
              <a:rPr lang="en-US" altLang="zh-CN" sz="2000" dirty="0">
                <a:latin typeface="+mj-ea"/>
                <a:ea typeface="+mj-ea"/>
              </a:rPr>
              <a:t>Shell</a:t>
            </a:r>
            <a:r>
              <a:rPr lang="zh-CN" altLang="en-US" sz="2000" dirty="0">
                <a:latin typeface="+mj-ea"/>
                <a:ea typeface="+mj-ea"/>
              </a:rPr>
              <a:t>脚本编程</a:t>
            </a:r>
            <a:endParaRPr lang="zh-CN" altLang="en-US" sz="2000" dirty="0">
              <a:latin typeface="+mj-ea"/>
              <a:ea typeface="+mj-ea"/>
            </a:endParaRPr>
          </a:p>
          <a:p>
            <a:pPr marL="342900" indent="-342900" fontAlgn="auto">
              <a:lnSpc>
                <a:spcPts val="4280"/>
              </a:lnSpc>
              <a:buFont typeface="Wingdings" panose="05000000000000000000" pitchFamily="2" charset="2"/>
              <a:buChar char="Ø"/>
            </a:pPr>
            <a:endParaRPr lang="zh-CN" altLang="en-US" sz="2400" dirty="0">
              <a:latin typeface="+mj-ea"/>
              <a:ea typeface="+mj-ea"/>
            </a:endParaRPr>
          </a:p>
          <a:p>
            <a:pPr marL="285750" indent="-285750" algn="l" fontAlgn="auto">
              <a:lnSpc>
                <a:spcPct val="150000"/>
              </a:lnSpc>
              <a:buClrTx/>
              <a:buSzTx/>
              <a:buFont typeface="Wingdings" panose="05000000000000000000" pitchFamily="2" charset="2"/>
              <a:buChar char="u"/>
            </a:pPr>
            <a:r>
              <a:rPr lang="zh-CN" altLang="en-US" sz="2400" b="1" dirty="0"/>
              <a:t>临床技能：</a:t>
            </a:r>
            <a:endParaRPr lang="zh-CN" altLang="en-US" sz="2400" b="1" dirty="0"/>
          </a:p>
          <a:p>
            <a:pPr marL="342900" indent="-342900" fontAlgn="auto">
              <a:lnSpc>
                <a:spcPts val="4280"/>
              </a:lnSpc>
              <a:buFont typeface="Wingdings" panose="05000000000000000000" pitchFamily="2" charset="2"/>
              <a:buChar char="Ø"/>
            </a:pPr>
            <a:r>
              <a:rPr lang="zh-CN" altLang="en-US" sz="2000" dirty="0">
                <a:latin typeface="+mj-ea"/>
                <a:ea typeface="+mj-ea"/>
              </a:rPr>
              <a:t>熟练掌握</a:t>
            </a:r>
            <a:r>
              <a:rPr lang="en-US" altLang="zh-CN" sz="2000" dirty="0">
                <a:latin typeface="+mj-ea"/>
                <a:ea typeface="+mj-ea"/>
              </a:rPr>
              <a:t>CPR</a:t>
            </a:r>
            <a:r>
              <a:rPr lang="zh-CN" altLang="en-US" sz="2000" dirty="0">
                <a:latin typeface="+mj-ea"/>
                <a:ea typeface="+mj-ea"/>
              </a:rPr>
              <a:t>、换药术、四大穿刺等临床技能</a:t>
            </a:r>
            <a:endParaRPr lang="zh-CN" altLang="en-US" sz="2000" dirty="0">
              <a:latin typeface="+mj-ea"/>
              <a:ea typeface="+mj-ea"/>
            </a:endParaRPr>
          </a:p>
          <a:p>
            <a:pPr marL="342900" indent="-342900" fontAlgn="auto">
              <a:lnSpc>
                <a:spcPts val="4280"/>
              </a:lnSpc>
              <a:buFont typeface="Wingdings" panose="05000000000000000000" pitchFamily="2" charset="2"/>
              <a:buChar char="Ø"/>
            </a:pPr>
            <a:endParaRPr lang="zh-CN" altLang="en-US" sz="2000" dirty="0">
              <a:latin typeface="+mj-ea"/>
              <a:ea typeface="+mj-ea"/>
            </a:endParaRPr>
          </a:p>
        </p:txBody>
      </p:sp>
      <p:sp>
        <p:nvSpPr>
          <p:cNvPr id="3" name="标题 2"/>
          <p:cNvSpPr>
            <a:spLocks noGrp="1"/>
          </p:cNvSpPr>
          <p:nvPr>
            <p:ph type="title"/>
          </p:nvPr>
        </p:nvSpPr>
        <p:spPr>
          <a:xfrm>
            <a:off x="531813" y="883937"/>
            <a:ext cx="4869867" cy="403225"/>
          </a:xfrm>
        </p:spPr>
        <p:txBody>
          <a:bodyPr/>
          <a:lstStyle/>
          <a:p>
            <a:r>
              <a:rPr lang="zh-CN" altLang="en-US" dirty="0">
                <a:solidFill>
                  <a:srgbClr val="701128"/>
                </a:solidFill>
              </a:rPr>
              <a:t>实用技能</a:t>
            </a:r>
            <a:endParaRPr lang="zh-CN" altLang="en-US" dirty="0">
              <a:solidFill>
                <a:srgbClr val="701128"/>
              </a:solidFill>
            </a:endParaRPr>
          </a:p>
        </p:txBody>
      </p:sp>
      <p:cxnSp>
        <p:nvCxnSpPr>
          <p:cNvPr id="4" name="powerpoint template design by DAJU_PPT正版来源小红书大橘PPT微信DAJU_PPT请勿抄袭搬运！盗版必究！"/>
          <p:cNvCxnSpPr/>
          <p:nvPr/>
        </p:nvCxnSpPr>
        <p:spPr>
          <a:xfrm>
            <a:off x="532073" y="1339842"/>
            <a:ext cx="3204000"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311900" y="1087120"/>
            <a:ext cx="5499100" cy="5243830"/>
            <a:chOff x="9900" y="1600"/>
            <a:chExt cx="8959" cy="8381"/>
          </a:xfrm>
        </p:grpSpPr>
        <p:pic>
          <p:nvPicPr>
            <p:cNvPr id="7" name="图片 6" descr="multicox_cgga693_01"/>
            <p:cNvPicPr>
              <a:picLocks noChangeAspect="1"/>
            </p:cNvPicPr>
            <p:nvPr/>
          </p:nvPicPr>
          <p:blipFill>
            <a:blip r:embed="rId1"/>
            <a:stretch>
              <a:fillRect/>
            </a:stretch>
          </p:blipFill>
          <p:spPr>
            <a:xfrm>
              <a:off x="12797" y="3480"/>
              <a:ext cx="3761" cy="2381"/>
            </a:xfrm>
            <a:prstGeom prst="rect">
              <a:avLst/>
            </a:prstGeom>
          </p:spPr>
        </p:pic>
        <p:pic>
          <p:nvPicPr>
            <p:cNvPr id="5" name="图片 4" descr="CytoTRACE2_Relative_UMAP_01"/>
            <p:cNvPicPr>
              <a:picLocks noChangeAspect="1"/>
            </p:cNvPicPr>
            <p:nvPr/>
          </p:nvPicPr>
          <p:blipFill>
            <a:blip r:embed="rId2"/>
            <a:stretch>
              <a:fillRect/>
            </a:stretch>
          </p:blipFill>
          <p:spPr>
            <a:xfrm>
              <a:off x="9900" y="1601"/>
              <a:ext cx="3466" cy="2311"/>
            </a:xfrm>
            <a:prstGeom prst="rect">
              <a:avLst/>
            </a:prstGeom>
          </p:spPr>
        </p:pic>
        <p:pic>
          <p:nvPicPr>
            <p:cNvPr id="6" name="图片 5" descr="monocle3_heatmap_01"/>
            <p:cNvPicPr>
              <a:picLocks noChangeAspect="1"/>
            </p:cNvPicPr>
            <p:nvPr/>
          </p:nvPicPr>
          <p:blipFill>
            <a:blip r:embed="rId3"/>
            <a:stretch>
              <a:fillRect/>
            </a:stretch>
          </p:blipFill>
          <p:spPr>
            <a:xfrm>
              <a:off x="13448" y="1600"/>
              <a:ext cx="2456" cy="2047"/>
            </a:xfrm>
            <a:prstGeom prst="rect">
              <a:avLst/>
            </a:prstGeom>
          </p:spPr>
        </p:pic>
        <p:pic>
          <p:nvPicPr>
            <p:cNvPr id="8" name="图片 7" descr="ROC_01"/>
            <p:cNvPicPr>
              <a:picLocks noChangeAspect="1"/>
            </p:cNvPicPr>
            <p:nvPr/>
          </p:nvPicPr>
          <p:blipFill>
            <a:blip r:embed="rId4"/>
            <a:stretch>
              <a:fillRect/>
            </a:stretch>
          </p:blipFill>
          <p:spPr>
            <a:xfrm>
              <a:off x="10206" y="3647"/>
              <a:ext cx="2155" cy="2155"/>
            </a:xfrm>
            <a:prstGeom prst="rect">
              <a:avLst/>
            </a:prstGeom>
          </p:spPr>
        </p:pic>
        <p:pic>
          <p:nvPicPr>
            <p:cNvPr id="9" name="图片 8" descr="Trajectory_Expression_01"/>
            <p:cNvPicPr>
              <a:picLocks noChangeAspect="1"/>
            </p:cNvPicPr>
            <p:nvPr/>
          </p:nvPicPr>
          <p:blipFill>
            <a:blip r:embed="rId5"/>
            <a:stretch>
              <a:fillRect/>
            </a:stretch>
          </p:blipFill>
          <p:spPr>
            <a:xfrm>
              <a:off x="10377" y="5670"/>
              <a:ext cx="2254" cy="2147"/>
            </a:xfrm>
            <a:prstGeom prst="rect">
              <a:avLst/>
            </a:prstGeom>
          </p:spPr>
        </p:pic>
        <p:pic>
          <p:nvPicPr>
            <p:cNvPr id="10" name="图片 9" descr="Venn_01"/>
            <p:cNvPicPr>
              <a:picLocks noChangeAspect="1"/>
            </p:cNvPicPr>
            <p:nvPr/>
          </p:nvPicPr>
          <p:blipFill>
            <a:blip r:embed="rId6"/>
            <a:stretch>
              <a:fillRect/>
            </a:stretch>
          </p:blipFill>
          <p:spPr>
            <a:xfrm>
              <a:off x="13448" y="5629"/>
              <a:ext cx="2423" cy="2423"/>
            </a:xfrm>
            <a:prstGeom prst="rect">
              <a:avLst/>
            </a:prstGeom>
          </p:spPr>
        </p:pic>
        <p:pic>
          <p:nvPicPr>
            <p:cNvPr id="11" name="图片 10" descr="差异基因火山图_01"/>
            <p:cNvPicPr>
              <a:picLocks noChangeAspect="1"/>
            </p:cNvPicPr>
            <p:nvPr/>
          </p:nvPicPr>
          <p:blipFill>
            <a:blip r:embed="rId7"/>
            <a:stretch>
              <a:fillRect/>
            </a:stretch>
          </p:blipFill>
          <p:spPr>
            <a:xfrm>
              <a:off x="16471" y="1600"/>
              <a:ext cx="1981" cy="1981"/>
            </a:xfrm>
            <a:prstGeom prst="rect">
              <a:avLst/>
            </a:prstGeom>
          </p:spPr>
        </p:pic>
        <p:pic>
          <p:nvPicPr>
            <p:cNvPr id="12" name="图片 11" descr="高变基因滋养层_01"/>
            <p:cNvPicPr>
              <a:picLocks noChangeAspect="1"/>
            </p:cNvPicPr>
            <p:nvPr/>
          </p:nvPicPr>
          <p:blipFill>
            <a:blip r:embed="rId8"/>
            <a:stretch>
              <a:fillRect/>
            </a:stretch>
          </p:blipFill>
          <p:spPr>
            <a:xfrm>
              <a:off x="16387" y="3689"/>
              <a:ext cx="2473" cy="2121"/>
            </a:xfrm>
            <a:prstGeom prst="rect">
              <a:avLst/>
            </a:prstGeom>
          </p:spPr>
        </p:pic>
        <p:pic>
          <p:nvPicPr>
            <p:cNvPr id="13" name="图片 12" descr="绝对残差图_01"/>
            <p:cNvPicPr>
              <a:picLocks noChangeAspect="1"/>
            </p:cNvPicPr>
            <p:nvPr/>
          </p:nvPicPr>
          <p:blipFill>
            <a:blip r:embed="rId9"/>
            <a:stretch>
              <a:fillRect/>
            </a:stretch>
          </p:blipFill>
          <p:spPr>
            <a:xfrm>
              <a:off x="16387" y="5861"/>
              <a:ext cx="1970" cy="1970"/>
            </a:xfrm>
            <a:prstGeom prst="rect">
              <a:avLst/>
            </a:prstGeom>
          </p:spPr>
        </p:pic>
        <p:pic>
          <p:nvPicPr>
            <p:cNvPr id="14" name="图片 13" descr="all_NetVisual_pathways_circle_subtype_01"/>
            <p:cNvPicPr>
              <a:picLocks noChangeAspect="1"/>
            </p:cNvPicPr>
            <p:nvPr/>
          </p:nvPicPr>
          <p:blipFill>
            <a:blip r:embed="rId10"/>
            <a:srcRect l="18880" t="7653" r="12299" b="15634"/>
            <a:stretch>
              <a:fillRect/>
            </a:stretch>
          </p:blipFill>
          <p:spPr>
            <a:xfrm>
              <a:off x="10378" y="7895"/>
              <a:ext cx="2244" cy="2087"/>
            </a:xfrm>
            <a:prstGeom prst="rect">
              <a:avLst/>
            </a:prstGeom>
          </p:spPr>
        </p:pic>
        <p:pic>
          <p:nvPicPr>
            <p:cNvPr id="15" name="图片 14" descr="km_325_修改_01"/>
            <p:cNvPicPr>
              <a:picLocks noChangeAspect="1"/>
            </p:cNvPicPr>
            <p:nvPr/>
          </p:nvPicPr>
          <p:blipFill>
            <a:blip r:embed="rId11"/>
            <a:stretch>
              <a:fillRect/>
            </a:stretch>
          </p:blipFill>
          <p:spPr>
            <a:xfrm>
              <a:off x="13147" y="7895"/>
              <a:ext cx="2855" cy="1904"/>
            </a:xfrm>
            <a:prstGeom prst="rect">
              <a:avLst/>
            </a:prstGeom>
          </p:spPr>
        </p:pic>
        <p:pic>
          <p:nvPicPr>
            <p:cNvPr id="21" name="图片 20"/>
            <p:cNvPicPr>
              <a:picLocks noChangeAspect="1"/>
            </p:cNvPicPr>
            <p:nvPr/>
          </p:nvPicPr>
          <p:blipFill>
            <a:blip r:embed="rId12"/>
            <a:stretch>
              <a:fillRect/>
            </a:stretch>
          </p:blipFill>
          <p:spPr>
            <a:xfrm>
              <a:off x="16387" y="7882"/>
              <a:ext cx="2179" cy="1992"/>
            </a:xfrm>
            <a:prstGeom prst="rect">
              <a:avLst/>
            </a:prstGeom>
          </p:spPr>
        </p:pic>
      </p:grpSp>
      <p:sp>
        <p:nvSpPr>
          <p:cNvPr id="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17"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427696" y="4416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400" b="1" i="0" u="none" strike="noStrike" kern="0" cap="none" spc="0" normalizeH="0" baseline="0" dirty="0">
                  <a:solidFill>
                    <a:srgbClr val="701128"/>
                  </a:solidFill>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4"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dirty="0">
                  <a:solidFill>
                    <a:schemeClr val="bg1">
                      <a:alpha val="70000"/>
                    </a:schemeClr>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3"/>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14"/>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14"/>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3407"/>
          <a:stretch>
            <a:fillRect/>
          </a:stretch>
        </p:blipFill>
        <p:spPr>
          <a:xfrm>
            <a:off x="0" y="1516697"/>
            <a:ext cx="12192000" cy="4260433"/>
          </a:xfrm>
          <a:prstGeom prst="rect">
            <a:avLst/>
          </a:prstGeom>
        </p:spPr>
      </p:pic>
      <p:grpSp>
        <p:nvGrpSpPr>
          <p:cNvPr id="9" name="组合 8"/>
          <p:cNvGrpSpPr/>
          <p:nvPr/>
        </p:nvGrpSpPr>
        <p:grpSpPr>
          <a:xfrm>
            <a:off x="0" y="539130"/>
            <a:ext cx="12192635" cy="5238001"/>
            <a:chOff x="0" y="295290"/>
            <a:chExt cx="12192635" cy="5238001"/>
          </a:xfrm>
        </p:grpSpPr>
        <p:sp>
          <p:nvSpPr>
            <p:cNvPr id="7" name="矩形 6"/>
            <p:cNvSpPr/>
            <p:nvPr/>
          </p:nvSpPr>
          <p:spPr>
            <a:xfrm>
              <a:off x="0" y="1272858"/>
              <a:ext cx="12192635" cy="4260433"/>
            </a:xfrm>
            <a:prstGeom prst="rect">
              <a:avLst/>
            </a:prstGeom>
            <a:solidFill>
              <a:srgbClr val="701128">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华西icon"/>
            <p:cNvPicPr>
              <a:picLocks noChangeAspect="1"/>
            </p:cNvPicPr>
            <p:nvPr/>
          </p:nvPicPr>
          <p:blipFill>
            <a:blip r:embed="rId2"/>
            <a:srcRect l="15066" r="69775"/>
            <a:stretch>
              <a:fillRect/>
            </a:stretch>
          </p:blipFill>
          <p:spPr>
            <a:xfrm>
              <a:off x="5213350" y="295290"/>
              <a:ext cx="2019350" cy="1836000"/>
            </a:xfrm>
            <a:prstGeom prst="rect">
              <a:avLst/>
            </a:prstGeom>
          </p:spPr>
        </p:pic>
      </p:grpSp>
      <p:sp>
        <p:nvSpPr>
          <p:cNvPr id="11" name="文本框 10"/>
          <p:cNvSpPr txBox="1"/>
          <p:nvPr/>
        </p:nvSpPr>
        <p:spPr>
          <a:xfrm>
            <a:off x="2906327" y="2790920"/>
            <a:ext cx="4169923"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a:solidFill>
                  <a:srgbClr val="FFFFFF"/>
                </a:solidFill>
              </a:rPr>
              <a:t>PART 05</a:t>
            </a:r>
            <a:endParaRPr lang="zh-CN" altLang="en-US" sz="7200" b="1" dirty="0">
              <a:solidFill>
                <a:srgbClr val="FFFFFF"/>
              </a:solidFill>
            </a:endParaRPr>
          </a:p>
        </p:txBody>
      </p:sp>
      <p:sp>
        <p:nvSpPr>
          <p:cNvPr id="12" name="文本框 26"/>
          <p:cNvSpPr txBox="1"/>
          <p:nvPr/>
        </p:nvSpPr>
        <p:spPr>
          <a:xfrm>
            <a:off x="6995795" y="3006364"/>
            <a:ext cx="2527333"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400" b="1" dirty="0">
                <a:solidFill>
                  <a:srgbClr val="FFFFFF"/>
                </a:solidFill>
              </a:rPr>
              <a:t>未来规划</a:t>
            </a:r>
            <a:endParaRPr lang="zh-CN" altLang="en-US" sz="4400" b="1" dirty="0">
              <a:solidFill>
                <a:srgbClr val="FFFFFF"/>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solidFill>
                  <a:srgbClr val="701128"/>
                </a:solidFill>
                <a:latin typeface="+mn-lt"/>
                <a:ea typeface="+mn-ea"/>
                <a:cs typeface="+mn-ea"/>
                <a:sym typeface="+mn-lt"/>
              </a:rPr>
              <a:t>入学前计划</a:t>
            </a:r>
            <a:endParaRPr lang="zh-CN" altLang="en-US" dirty="0">
              <a:solidFill>
                <a:srgbClr val="701128"/>
              </a:solidFill>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p:cNvGrpSpPr/>
          <p:nvPr/>
        </p:nvGrpSpPr>
        <p:grpSpPr>
          <a:xfrm>
            <a:off x="675187" y="1557557"/>
            <a:ext cx="10841624" cy="4427318"/>
            <a:chOff x="2435463" y="1815398"/>
            <a:chExt cx="7494507" cy="3227205"/>
          </a:xfrm>
        </p:grpSpPr>
        <p:sp>
          <p:nvSpPr>
            <p:cNvPr id="14" name="powerpoint template design by DAJU_PPT正版来源小红书大橘PPT微信DAJU_PPT请勿抄袭搬运！盗版必究！-1"/>
            <p:cNvSpPr/>
            <p:nvPr/>
          </p:nvSpPr>
          <p:spPr>
            <a:xfrm>
              <a:off x="2435463" y="2026004"/>
              <a:ext cx="2089877" cy="2347217"/>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88" tIns="71988" rIns="71988" bIns="369803" numCol="1" spcCol="1270" anchor="t" anchorCtr="0">
              <a:noAutofit/>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algn="l" defTabSz="933450">
                <a:lnSpc>
                  <a:spcPct val="90000"/>
                </a:lnSpc>
                <a:spcBef>
                  <a:spcPct val="0"/>
                </a:spcBef>
                <a:spcAft>
                  <a:spcPct val="15000"/>
                </a:spcAft>
                <a:buChar char="•"/>
              </a:pPr>
              <a:endParaRPr lang="zh-CN" altLang="en-US" sz="1200" kern="1200" dirty="0">
                <a:cs typeface="+mn-ea"/>
                <a:sym typeface="+mn-lt"/>
              </a:endParaRPr>
            </a:p>
            <a:p>
              <a:pPr marL="228600" lvl="1" indent="-228600" algn="l" defTabSz="933450">
                <a:lnSpc>
                  <a:spcPct val="90000"/>
                </a:lnSpc>
                <a:spcBef>
                  <a:spcPct val="0"/>
                </a:spcBef>
                <a:spcAft>
                  <a:spcPct val="15000"/>
                </a:spcAft>
                <a:buChar char="•"/>
              </a:pPr>
              <a:endParaRPr lang="zh-CN" altLang="en-US" sz="1200" kern="1200" dirty="0">
                <a:cs typeface="+mn-ea"/>
                <a:sym typeface="+mn-lt"/>
              </a:endParaRPr>
            </a:p>
          </p:txBody>
        </p:sp>
        <p:sp>
          <p:nvSpPr>
            <p:cNvPr id="15" name="powerpoint template design by DAJU_PPT正版来源小红书大橘PPT微信DAJU_PPT请勿抄袭搬运！盗版必究！-2"/>
            <p:cNvSpPr/>
            <p:nvPr/>
          </p:nvSpPr>
          <p:spPr>
            <a:xfrm>
              <a:off x="3634925" y="3407259"/>
              <a:ext cx="2172733" cy="1635344"/>
            </a:xfrm>
            <a:prstGeom prst="leftCircularArrow">
              <a:avLst>
                <a:gd name="adj1" fmla="val 2550"/>
                <a:gd name="adj2" fmla="val 309429"/>
                <a:gd name="adj3" fmla="val 2084940"/>
                <a:gd name="adj4" fmla="val 9024489"/>
                <a:gd name="adj5" fmla="val 2975"/>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200">
                <a:cs typeface="+mn-ea"/>
                <a:sym typeface="+mn-lt"/>
              </a:endParaRPr>
            </a:p>
          </p:txBody>
        </p:sp>
        <p:sp>
          <p:nvSpPr>
            <p:cNvPr id="16" name="powerpoint template design by DAJU_PPT正版来源小红书大橘PPT微信DAJU_PPT请勿抄袭搬运！盗版必究！-3"/>
            <p:cNvSpPr/>
            <p:nvPr/>
          </p:nvSpPr>
          <p:spPr>
            <a:xfrm>
              <a:off x="2899915" y="4135297"/>
              <a:ext cx="1857812" cy="475654"/>
            </a:xfrm>
            <a:prstGeom prst="roundRect">
              <a:avLst/>
            </a:prstGeom>
            <a:solidFill>
              <a:srgbClr val="701128"/>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17" name="powerpoint template design by DAJU_PPT正版来源小红书大橘PPT微信DAJU_PPT请勿抄袭搬运！盗版必究！-4"/>
            <p:cNvSpPr/>
            <p:nvPr/>
          </p:nvSpPr>
          <p:spPr>
            <a:xfrm>
              <a:off x="5021800" y="2514333"/>
              <a:ext cx="2089877" cy="2188540"/>
            </a:xfrm>
            <a:prstGeom prst="roundRect">
              <a:avLst>
                <a:gd name="adj" fmla="val 10000"/>
              </a:avLst>
            </a:pr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zh-CN" altLang="en-US" sz="1200">
                <a:cs typeface="+mn-ea"/>
                <a:sym typeface="+mn-lt"/>
              </a:endParaRPr>
            </a:p>
          </p:txBody>
        </p:sp>
        <p:sp>
          <p:nvSpPr>
            <p:cNvPr id="18" name="powerpoint template design by DAJU_PPT正版来源小红书大橘PPT微信DAJU_PPT请勿抄袭搬运！盗版必究！-5"/>
            <p:cNvSpPr/>
            <p:nvPr/>
          </p:nvSpPr>
          <p:spPr>
            <a:xfrm>
              <a:off x="6203629" y="1815398"/>
              <a:ext cx="2439793" cy="1836352"/>
            </a:xfrm>
            <a:prstGeom prst="circularArrow">
              <a:avLst>
                <a:gd name="adj1" fmla="val 2271"/>
                <a:gd name="adj2" fmla="val 273786"/>
                <a:gd name="adj3" fmla="val 19550703"/>
                <a:gd name="adj4" fmla="val 12575511"/>
                <a:gd name="adj5" fmla="val 2650"/>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200">
                <a:cs typeface="+mn-ea"/>
                <a:sym typeface="+mn-lt"/>
              </a:endParaRPr>
            </a:p>
          </p:txBody>
        </p:sp>
        <p:sp>
          <p:nvSpPr>
            <p:cNvPr id="19" name="powerpoint template design by DAJU_PPT正版来源小红书大橘PPT微信DAJU_PPT请勿抄袭搬运！盗版必究！-6"/>
            <p:cNvSpPr/>
            <p:nvPr/>
          </p:nvSpPr>
          <p:spPr>
            <a:xfrm>
              <a:off x="5486037" y="2276452"/>
              <a:ext cx="1857812" cy="475654"/>
            </a:xfrm>
            <a:prstGeom prst="roundRect">
              <a:avLst/>
            </a:prstGeom>
            <a:solidFill>
              <a:srgbClr val="701128"/>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20" name="powerpoint template design by DAJU_PPT正版来源小红书大橘PPT微信DAJU_PPT请勿抄袭搬运！盗版必究！-7"/>
            <p:cNvSpPr/>
            <p:nvPr/>
          </p:nvSpPr>
          <p:spPr>
            <a:xfrm>
              <a:off x="7579612" y="2184714"/>
              <a:ext cx="2090040" cy="2188540"/>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88" tIns="71988" rIns="71988" bIns="369803" numCol="1" spcCol="1270" anchor="t" anchorCtr="0">
              <a:noAutofit/>
            </a:bodyP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algn="l" defTabSz="933450">
                <a:lnSpc>
                  <a:spcPct val="90000"/>
                </a:lnSpc>
                <a:spcBef>
                  <a:spcPct val="0"/>
                </a:spcBef>
                <a:spcAft>
                  <a:spcPct val="15000"/>
                </a:spcAft>
                <a:buChar char="•"/>
              </a:pPr>
              <a:endParaRPr lang="zh-CN" altLang="en-US" sz="1200" kern="1200" dirty="0">
                <a:cs typeface="+mn-ea"/>
                <a:sym typeface="+mn-lt"/>
              </a:endParaRPr>
            </a:p>
            <a:p>
              <a:pPr marL="228600" lvl="1" indent="-228600" algn="l" defTabSz="933450">
                <a:lnSpc>
                  <a:spcPct val="90000"/>
                </a:lnSpc>
                <a:spcBef>
                  <a:spcPct val="0"/>
                </a:spcBef>
                <a:spcAft>
                  <a:spcPct val="15000"/>
                </a:spcAft>
                <a:buChar char="•"/>
              </a:pPr>
              <a:endParaRPr lang="zh-CN" altLang="en-US" sz="1200" kern="1200" dirty="0">
                <a:cs typeface="+mn-ea"/>
                <a:sym typeface="+mn-lt"/>
              </a:endParaRPr>
            </a:p>
          </p:txBody>
        </p:sp>
        <p:sp>
          <p:nvSpPr>
            <p:cNvPr id="21" name="powerpoint template design by DAJU_PPT正版来源小红书大橘PPT微信DAJU_PPT请勿抄袭搬运！盗版必究！-8"/>
            <p:cNvSpPr/>
            <p:nvPr/>
          </p:nvSpPr>
          <p:spPr>
            <a:xfrm>
              <a:off x="8072158" y="4135297"/>
              <a:ext cx="1857812" cy="475654"/>
            </a:xfrm>
            <a:prstGeom prst="roundRect">
              <a:avLst/>
            </a:prstGeom>
            <a:solidFill>
              <a:srgbClr val="701128"/>
            </a:solidFill>
            <a:ln w="12700" cap="flat" cmpd="sng" algn="ctr">
              <a:noFill/>
              <a:prstDash val="solid"/>
              <a:miter lim="800000"/>
            </a:ln>
            <a:effectLst>
              <a:outerShdw blurRad="254000" dist="127000" dir="8100000" sx="95000" sy="95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gradFill>
                  <a:gsLst>
                    <a:gs pos="0">
                      <a:srgbClr val="01CFFF"/>
                    </a:gs>
                    <a:gs pos="100000">
                      <a:srgbClr val="3D64FF"/>
                    </a:gs>
                  </a:gsLst>
                  <a:lin ang="8100000" scaled="0"/>
                </a:gradFill>
                <a:sym typeface="+mn-lt"/>
              </a:endParaRPr>
            </a:p>
          </p:txBody>
        </p:sp>
        <p:sp>
          <p:nvSpPr>
            <p:cNvPr id="22" name="powerpoint template design by DAJU_PPT正版来源小红书大橘PPT微信DAJU_PPT请勿抄袭搬运！盗版必究！-9"/>
            <p:cNvSpPr txBox="1"/>
            <p:nvPr/>
          </p:nvSpPr>
          <p:spPr>
            <a:xfrm>
              <a:off x="3403306" y="4238515"/>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学习方面</a:t>
              </a:r>
              <a:endParaRPr lang="zh-CN" altLang="en-US" sz="2400" b="1" dirty="0">
                <a:solidFill>
                  <a:schemeClr val="bg1"/>
                </a:solidFill>
                <a:latin typeface="+mj-ea"/>
                <a:ea typeface="+mj-ea"/>
              </a:endParaRPr>
            </a:p>
          </p:txBody>
        </p:sp>
        <p:sp>
          <p:nvSpPr>
            <p:cNvPr id="23" name="powerpoint template design by DAJU_PPT正版来源小红书大橘PPT微信DAJU_PPT请勿抄袭搬运！盗版必究！-10"/>
            <p:cNvSpPr txBox="1"/>
            <p:nvPr/>
          </p:nvSpPr>
          <p:spPr>
            <a:xfrm>
              <a:off x="2539057" y="2139871"/>
              <a:ext cx="1996379" cy="2212058"/>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rPr>
                <a:t>医院实习学习</a:t>
              </a:r>
              <a:r>
                <a:rPr lang="zh-CN" altLang="en-US" sz="1600" b="1" dirty="0">
                  <a:latin typeface="+mn-ea"/>
                </a:rPr>
                <a:t>临床知识</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sym typeface="+mn-ea"/>
                </a:rPr>
                <a:t>与师兄师姐沟通交流，</a:t>
              </a:r>
              <a:r>
                <a:rPr lang="zh-CN" altLang="en-US" sz="1600" b="1" dirty="0">
                  <a:latin typeface="+mn-ea"/>
                  <a:sym typeface="+mn-ea"/>
                </a:rPr>
                <a:t>确定未来工作和研究方向</a:t>
              </a:r>
              <a:endParaRPr lang="en-US" altLang="zh-CN" sz="1600" dirty="0">
                <a:latin typeface="+mn-ea"/>
                <a:sym typeface="+mn-ea"/>
              </a:endParaRPr>
            </a:p>
            <a:p>
              <a:pPr marL="285750" indent="-285750">
                <a:lnSpc>
                  <a:spcPct val="130000"/>
                </a:lnSpc>
                <a:buFont typeface="Arial" panose="020B0604020202020204" pitchFamily="34" charset="0"/>
                <a:buChar char="•"/>
              </a:pPr>
              <a:r>
                <a:rPr lang="zh-CN" altLang="en-US" sz="1600" dirty="0">
                  <a:latin typeface="+mn-ea"/>
                </a:rPr>
                <a:t>继续</a:t>
              </a:r>
              <a:r>
                <a:rPr lang="zh-CN" altLang="en-US" sz="1600" b="1" dirty="0">
                  <a:latin typeface="+mn-ea"/>
                </a:rPr>
                <a:t>学习专业英语</a:t>
              </a:r>
              <a:r>
                <a:rPr lang="zh-CN" altLang="en-US" sz="1600" dirty="0">
                  <a:latin typeface="+mn-ea"/>
                </a:rPr>
                <a:t>，看相关</a:t>
              </a:r>
              <a:r>
                <a:rPr lang="zh-CN" altLang="en-US" sz="1600" b="1" dirty="0">
                  <a:latin typeface="+mn-ea"/>
                </a:rPr>
                <a:t>文献</a:t>
              </a:r>
              <a:endParaRPr lang="zh-CN" altLang="en-US" sz="1600" dirty="0">
                <a:latin typeface="+mn-ea"/>
              </a:endParaRPr>
            </a:p>
            <a:p>
              <a:pPr marL="285750" indent="-285750">
                <a:lnSpc>
                  <a:spcPct val="130000"/>
                </a:lnSpc>
                <a:buFont typeface="Arial" panose="020B0604020202020204" pitchFamily="34" charset="0"/>
                <a:buChar char="•"/>
              </a:pPr>
              <a:r>
                <a:rPr lang="zh-CN" altLang="en-US" sz="1600" b="1" dirty="0">
                  <a:latin typeface="+mn-ea"/>
                  <a:sym typeface="+mn-ea"/>
                </a:rPr>
                <a:t>学习重症医学教材</a:t>
              </a:r>
              <a:r>
                <a:rPr lang="zh-CN" altLang="en-US" sz="1600" dirty="0">
                  <a:latin typeface="+mn-ea"/>
                  <a:sym typeface="+mn-ea"/>
                </a:rPr>
                <a:t>（危重症医学（第</a:t>
              </a:r>
              <a:r>
                <a:rPr lang="en-US" altLang="zh-CN" sz="1600" dirty="0">
                  <a:latin typeface="+mn-ea"/>
                  <a:sym typeface="+mn-ea"/>
                </a:rPr>
                <a:t>3</a:t>
              </a:r>
              <a:r>
                <a:rPr lang="zh-CN" altLang="en-US" sz="1600" dirty="0">
                  <a:latin typeface="+mn-ea"/>
                  <a:sym typeface="+mn-ea"/>
                </a:rPr>
                <a:t>版）、重症医学（人卫版）和规培教材）</a:t>
              </a:r>
              <a:endParaRPr lang="zh-CN" altLang="en-US" sz="1600" dirty="0">
                <a:latin typeface="+mn-ea"/>
              </a:endParaRPr>
            </a:p>
          </p:txBody>
        </p:sp>
        <p:sp>
          <p:nvSpPr>
            <p:cNvPr id="24" name="powerpoint template design by DAJU_PPT正版来源小红书大橘PPT微信DAJU_PPT请勿抄袭搬运！盗版必究！-11"/>
            <p:cNvSpPr txBox="1"/>
            <p:nvPr/>
          </p:nvSpPr>
          <p:spPr>
            <a:xfrm>
              <a:off x="8575555" y="4238515"/>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生活方面</a:t>
              </a:r>
              <a:endParaRPr lang="zh-CN" altLang="en-US" sz="2400" b="1" dirty="0">
                <a:solidFill>
                  <a:schemeClr val="bg1"/>
                </a:solidFill>
                <a:latin typeface="+mj-ea"/>
                <a:ea typeface="+mj-ea"/>
              </a:endParaRPr>
            </a:p>
          </p:txBody>
        </p:sp>
        <p:sp>
          <p:nvSpPr>
            <p:cNvPr id="25" name="powerpoint template design by DAJU_PPT正版来源小红书大橘PPT微信DAJU_PPT请勿抄袭搬运！盗版必究！-12"/>
            <p:cNvSpPr txBox="1"/>
            <p:nvPr/>
          </p:nvSpPr>
          <p:spPr>
            <a:xfrm>
              <a:off x="7754721" y="2310146"/>
              <a:ext cx="1740066" cy="932684"/>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rPr>
                <a:t>练字</a:t>
              </a:r>
              <a:endParaRPr lang="zh-CN" altLang="en-US" sz="1600" dirty="0">
                <a:latin typeface="+mn-ea"/>
              </a:endParaRPr>
            </a:p>
            <a:p>
              <a:pPr marL="285750" indent="-285750">
                <a:lnSpc>
                  <a:spcPct val="130000"/>
                </a:lnSpc>
                <a:buFont typeface="Arial" panose="020B0604020202020204" pitchFamily="34" charset="0"/>
                <a:buChar char="•"/>
              </a:pPr>
              <a:r>
                <a:rPr lang="zh-CN" altLang="en-US" sz="1600" b="1" dirty="0">
                  <a:latin typeface="+mn-ea"/>
                </a:rPr>
                <a:t>锻炼身体</a:t>
              </a:r>
              <a:r>
                <a:rPr lang="zh-CN" altLang="en-US" sz="1600" dirty="0">
                  <a:latin typeface="+mn-ea"/>
                </a:rPr>
                <a:t>（坚持跑步，保持健康的生活习惯）</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rPr>
                <a:t>阅读</a:t>
              </a:r>
              <a:r>
                <a:rPr lang="zh-CN" altLang="en-US" sz="1600" b="1" dirty="0">
                  <a:latin typeface="+mn-ea"/>
                </a:rPr>
                <a:t>课外书</a:t>
              </a:r>
              <a:endParaRPr lang="zh-CN" altLang="en-US" sz="1600" dirty="0">
                <a:latin typeface="+mn-ea"/>
              </a:endParaRPr>
            </a:p>
          </p:txBody>
        </p:sp>
        <p:sp>
          <p:nvSpPr>
            <p:cNvPr id="26" name="powerpoint template design by DAJU_PPT正版来源小红书大橘PPT微信DAJU_PPT请勿抄袭搬运！盗版必究！-13"/>
            <p:cNvSpPr txBox="1"/>
            <p:nvPr/>
          </p:nvSpPr>
          <p:spPr>
            <a:xfrm>
              <a:off x="5989436" y="2379670"/>
              <a:ext cx="851029" cy="26921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mj-ea"/>
                  <a:ea typeface="+mj-ea"/>
                </a:rPr>
                <a:t>技能方面</a:t>
              </a:r>
              <a:endParaRPr lang="zh-CN" altLang="en-US" sz="2400" b="1" dirty="0">
                <a:solidFill>
                  <a:schemeClr val="bg1"/>
                </a:solidFill>
                <a:latin typeface="+mj-ea"/>
                <a:ea typeface="+mj-ea"/>
              </a:endParaRPr>
            </a:p>
          </p:txBody>
        </p:sp>
        <p:sp>
          <p:nvSpPr>
            <p:cNvPr id="27" name="powerpoint template design by DAJU_PPT正版来源小红书大橘PPT微信DAJU_PPT请勿抄袭搬运！盗版必究！-14"/>
            <p:cNvSpPr txBox="1"/>
            <p:nvPr/>
          </p:nvSpPr>
          <p:spPr>
            <a:xfrm>
              <a:off x="5171924" y="2897589"/>
              <a:ext cx="1876982" cy="1865831"/>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dirty="0">
                  <a:latin typeface="+mn-ea"/>
                  <a:sym typeface="+mn-ea"/>
                </a:rPr>
                <a:t>学习</a:t>
              </a:r>
              <a:r>
                <a:rPr lang="zh-CN" altLang="en-US" sz="1600" b="1" dirty="0">
                  <a:latin typeface="+mn-ea"/>
                  <a:sym typeface="+mn-ea"/>
                </a:rPr>
                <a:t>生信</a:t>
              </a:r>
              <a:r>
                <a:rPr lang="zh-CN" altLang="en-US" sz="1600" dirty="0">
                  <a:latin typeface="+mn-ea"/>
                  <a:sym typeface="+mn-ea"/>
                </a:rPr>
                <a:t>和</a:t>
              </a:r>
              <a:r>
                <a:rPr lang="zh-CN" altLang="en-US" sz="1600" b="1" dirty="0">
                  <a:latin typeface="+mn-ea"/>
                  <a:sym typeface="+mn-ea"/>
                </a:rPr>
                <a:t>实验</a:t>
              </a:r>
              <a:r>
                <a:rPr lang="zh-CN" altLang="en-US" sz="1600" dirty="0">
                  <a:latin typeface="+mn-ea"/>
                  <a:sym typeface="+mn-ea"/>
                </a:rPr>
                <a:t>知识</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rPr>
                <a:t>掌握各种</a:t>
              </a:r>
              <a:r>
                <a:rPr lang="zh-CN" altLang="en-US" sz="1600" b="1" dirty="0">
                  <a:latin typeface="+mn-ea"/>
                </a:rPr>
                <a:t>临床实践技能</a:t>
              </a:r>
              <a:endParaRPr lang="zh-CN" altLang="en-US" sz="1600" dirty="0">
                <a:latin typeface="+mn-ea"/>
              </a:endParaRPr>
            </a:p>
            <a:p>
              <a:pPr marL="285750" indent="-285750">
                <a:lnSpc>
                  <a:spcPct val="130000"/>
                </a:lnSpc>
                <a:buFont typeface="Arial" panose="020B0604020202020204" pitchFamily="34" charset="0"/>
                <a:buChar char="•"/>
              </a:pPr>
              <a:r>
                <a:rPr lang="zh-CN" altLang="en-US" sz="1600" dirty="0">
                  <a:latin typeface="+mn-ea"/>
                </a:rPr>
                <a:t>学习</a:t>
              </a:r>
              <a:r>
                <a:rPr lang="en-US" altLang="zh-CN" sz="1600" b="1" dirty="0">
                  <a:latin typeface="+mn-ea"/>
                </a:rPr>
                <a:t>PS</a:t>
              </a:r>
              <a:r>
                <a:rPr lang="zh-CN" altLang="en-US" sz="1600" dirty="0">
                  <a:latin typeface="+mn-ea"/>
                </a:rPr>
                <a:t>和</a:t>
              </a:r>
              <a:r>
                <a:rPr lang="zh-CN" altLang="en-US" sz="1600" dirty="0">
                  <a:latin typeface="+mn-ea"/>
                  <a:sym typeface="+mn-ea"/>
                </a:rPr>
                <a:t>作图软件</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磨炼</a:t>
              </a:r>
              <a:r>
                <a:rPr lang="en-US" altLang="zh-CN" sz="1600" b="1" dirty="0">
                  <a:latin typeface="+mn-ea"/>
                </a:rPr>
                <a:t>Python</a:t>
              </a:r>
              <a:r>
                <a:rPr lang="zh-CN" altLang="en-US" sz="1600" dirty="0">
                  <a:latin typeface="+mn-ea"/>
                </a:rPr>
                <a:t>数据分析技能，学习统计学和机器学习知识，熟练操作</a:t>
              </a:r>
              <a:r>
                <a:rPr lang="en-US" altLang="zh-CN" sz="1600" b="1" dirty="0">
                  <a:latin typeface="+mn-ea"/>
                </a:rPr>
                <a:t>Linux</a:t>
              </a:r>
              <a:r>
                <a:rPr lang="zh-CN" altLang="en-US" sz="1600" b="1" dirty="0">
                  <a:latin typeface="+mn-ea"/>
                </a:rPr>
                <a:t>服务器</a:t>
              </a:r>
              <a:endParaRPr lang="en-US" altLang="zh-CN" sz="1600" b="1" dirty="0">
                <a:latin typeface="+mn-ea"/>
              </a:endParaRPr>
            </a:p>
            <a:p>
              <a:pPr marL="285750" indent="-285750">
                <a:lnSpc>
                  <a:spcPct val="130000"/>
                </a:lnSpc>
                <a:buFont typeface="Arial" panose="020B0604020202020204" pitchFamily="34" charset="0"/>
                <a:buChar char="•"/>
              </a:pPr>
              <a:r>
                <a:rPr lang="zh-CN" altLang="en-US" sz="1600" dirty="0">
                  <a:latin typeface="+mn-ea"/>
                </a:rPr>
                <a:t>学习制作交互式分析软件</a:t>
              </a:r>
              <a:endParaRPr lang="en-US" altLang="zh-CN" sz="1600" dirty="0">
                <a:latin typeface="+mn-ea"/>
              </a:endParaRPr>
            </a:p>
            <a:p>
              <a:pPr marL="285750" indent="-285750">
                <a:lnSpc>
                  <a:spcPct val="130000"/>
                </a:lnSpc>
                <a:buFont typeface="Arial" panose="020B0604020202020204" pitchFamily="34" charset="0"/>
                <a:buChar char="•"/>
              </a:pPr>
              <a:endParaRPr lang="zh-CN" altLang="en-US" sz="1600" dirty="0">
                <a:latin typeface="+mn-ea"/>
              </a:endParaRPr>
            </a:p>
          </p:txBody>
        </p:sp>
      </p:grpSp>
      <p:sp>
        <p:nvSpPr>
          <p:cNvPr id="3"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6"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485096" y="49882"/>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a:grpSpLocks noChangeAspect="1"/>
          </p:cNvGrpSpPr>
          <p:nvPr/>
        </p:nvGrpSpPr>
        <p:grpSpPr>
          <a:xfrm>
            <a:off x="0" y="95204"/>
            <a:ext cx="12096000" cy="524448"/>
            <a:chOff x="-1" y="43199"/>
            <a:chExt cx="14604001" cy="633198"/>
          </a:xfrm>
        </p:grpSpPr>
        <p:sp>
          <p:nvSpPr>
            <p:cNvPr id="12"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13"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8"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dirty="0">
                  <a:solidFill>
                    <a:schemeClr val="bg1">
                      <a:alpha val="70000"/>
                    </a:schemeClr>
                  </a:solidFill>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400" b="1" i="0" u="none" strike="noStrike" kern="0" cap="none" spc="0" normalizeH="0" baseline="0" dirty="0">
                  <a:solidFill>
                    <a:srgbClr val="701128"/>
                  </a:solidFill>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30"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dirty="0">
                  <a:solidFill>
                    <a:schemeClr val="bg1">
                      <a:alpha val="70000"/>
                    </a:schemeClr>
                  </a:solidFill>
                  <a:sym typeface="+mn-lt"/>
                </a:rPr>
                <a:t>科研竞赛</a:t>
              </a:r>
              <a:endParaRPr lang="zh-CN" altLang="en-US" dirty="0">
                <a:solidFill>
                  <a:schemeClr val="bg1"/>
                </a:solidFill>
                <a:sym typeface="+mn-lt"/>
              </a:endParaRPr>
            </a:p>
          </p:txBody>
        </p:sp>
        <p:sp>
          <p:nvSpPr>
            <p:cNvPr id="31"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2"/>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2"/>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solidFill>
                  <a:srgbClr val="701128"/>
                </a:solidFill>
                <a:latin typeface="+mn-lt"/>
                <a:ea typeface="+mn-ea"/>
                <a:cs typeface="+mn-ea"/>
                <a:sym typeface="+mn-lt"/>
              </a:rPr>
              <a:t>研究计划</a:t>
            </a:r>
            <a:endParaRPr lang="zh-CN" altLang="en-US" dirty="0">
              <a:solidFill>
                <a:srgbClr val="701128"/>
              </a:solidFill>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userDrawn="1"/>
        </p:nvCxnSpPr>
        <p:spPr>
          <a:xfrm>
            <a:off x="2584519" y="2205830"/>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81330" y="1341120"/>
            <a:ext cx="11283950" cy="5184140"/>
          </a:xfrm>
          <a:prstGeom prst="rect">
            <a:avLst/>
          </a:prstGeom>
          <a:noFill/>
        </p:spPr>
        <p:txBody>
          <a:bodyPr wrap="square">
            <a:noAutofit/>
          </a:bodyPr>
          <a:lstStyle/>
          <a:p>
            <a:pPr>
              <a:lnSpc>
                <a:spcPct val="250000"/>
              </a:lnSpc>
            </a:pPr>
            <a:r>
              <a:rPr lang="zh-CN" altLang="en-US" b="1" dirty="0">
                <a:solidFill>
                  <a:srgbClr val="701128"/>
                </a:solidFill>
                <a:cs typeface="+mn-ea"/>
              </a:rPr>
              <a:t>目前感兴趣的研究方向</a:t>
            </a:r>
            <a:r>
              <a:rPr lang="zh-CN" altLang="en-US" b="1" dirty="0">
                <a:solidFill>
                  <a:schemeClr val="accent1"/>
                </a:solidFill>
                <a:cs typeface="+mn-ea"/>
              </a:rPr>
              <a:t>：</a:t>
            </a:r>
            <a:r>
              <a:rPr lang="zh-CN" altLang="en-US" b="1" dirty="0"/>
              <a:t>脓毒症与感染性休克的调节机制与治疗策略</a:t>
            </a:r>
            <a:endParaRPr lang="zh-CN" altLang="en-US" b="1" dirty="0">
              <a:solidFill>
                <a:schemeClr val="accent1"/>
              </a:solidFill>
              <a:cs typeface="+mn-ea"/>
            </a:endParaRPr>
          </a:p>
          <a:p>
            <a:pPr>
              <a:lnSpc>
                <a:spcPct val="250000"/>
              </a:lnSpc>
            </a:pPr>
            <a:r>
              <a:rPr lang="zh-CN" altLang="en-US" b="1" dirty="0">
                <a:solidFill>
                  <a:srgbClr val="701128"/>
                </a:solidFill>
                <a:cs typeface="+mn-ea"/>
              </a:rPr>
              <a:t>基本计划</a:t>
            </a:r>
            <a:r>
              <a:rPr lang="zh-CN" altLang="en-US" b="1" dirty="0">
                <a:solidFill>
                  <a:schemeClr val="accent1"/>
                </a:solidFill>
                <a:cs typeface="+mn-ea"/>
              </a:rPr>
              <a:t>：</a:t>
            </a:r>
            <a:endParaRPr lang="zh-CN" altLang="en-US" b="1" dirty="0">
              <a:solidFill>
                <a:schemeClr val="accent1"/>
              </a:solidFill>
              <a:cs typeface="+mn-ea"/>
            </a:endParaRPr>
          </a:p>
          <a:p>
            <a:pPr indent="457200" fontAlgn="auto">
              <a:lnSpc>
                <a:spcPts val="4800"/>
              </a:lnSpc>
            </a:pPr>
            <a:r>
              <a:rPr lang="en-US" altLang="zh-CN" b="1" dirty="0"/>
              <a:t>1.</a:t>
            </a:r>
            <a:r>
              <a:rPr lang="zh-CN" altLang="en-US" b="1" dirty="0"/>
              <a:t>文献精读与梳理：</a:t>
            </a:r>
            <a:r>
              <a:rPr lang="zh-CN" altLang="en-US" dirty="0"/>
              <a:t>每周阅读</a:t>
            </a:r>
            <a:r>
              <a:rPr lang="en-US" altLang="zh-CN" dirty="0"/>
              <a:t>3～5</a:t>
            </a:r>
            <a:r>
              <a:rPr lang="zh-CN" altLang="en-US" dirty="0"/>
              <a:t>篇高分文章（如《</a:t>
            </a:r>
            <a:r>
              <a:rPr lang="en-US" altLang="zh-CN" dirty="0"/>
              <a:t>Nature</a:t>
            </a:r>
            <a:r>
              <a:rPr lang="zh-CN" altLang="en-US" dirty="0"/>
              <a:t>》和《</a:t>
            </a:r>
            <a:r>
              <a:rPr lang="en-US" altLang="zh-CN" dirty="0"/>
              <a:t>Critical Care Medicine</a:t>
            </a:r>
            <a:r>
              <a:rPr lang="zh-CN" altLang="en-US" dirty="0"/>
              <a:t>》等），梳理并建立文献管理库；</a:t>
            </a:r>
            <a:endParaRPr lang="zh-CN" altLang="en-US" dirty="0"/>
          </a:p>
          <a:p>
            <a:pPr indent="457200" fontAlgn="auto">
              <a:lnSpc>
                <a:spcPts val="4800"/>
              </a:lnSpc>
            </a:pPr>
            <a:r>
              <a:rPr lang="en-US" altLang="zh-CN" b="1" dirty="0"/>
              <a:t>2.</a:t>
            </a:r>
            <a:r>
              <a:rPr lang="zh-CN" altLang="en-US" b="1" dirty="0"/>
              <a:t>确定研究方向：</a:t>
            </a:r>
            <a:r>
              <a:rPr lang="zh-CN" altLang="en-US" dirty="0"/>
              <a:t>学习高分文献的研究思路和方法，结合领域的空白，初步锁定研究方向；</a:t>
            </a:r>
            <a:endParaRPr lang="zh-CN" altLang="en-US" b="1" dirty="0"/>
          </a:p>
          <a:p>
            <a:pPr indent="457200" fontAlgn="auto">
              <a:lnSpc>
                <a:spcPts val="4800"/>
              </a:lnSpc>
            </a:pPr>
            <a:r>
              <a:rPr lang="en-US" altLang="zh-CN" b="1" dirty="0"/>
              <a:t>3.</a:t>
            </a:r>
            <a:r>
              <a:rPr lang="zh-CN" altLang="en-US" b="1" dirty="0"/>
              <a:t>数据收集和分析：</a:t>
            </a:r>
            <a:r>
              <a:rPr lang="zh-CN" altLang="en-US" dirty="0"/>
              <a:t>从公共数据库下载合适的脓毒症数据集进行清洗和分析（表达、预后、功能分析等）；</a:t>
            </a:r>
            <a:endParaRPr lang="zh-CN" altLang="en-US" dirty="0"/>
          </a:p>
          <a:p>
            <a:pPr indent="457200" fontAlgn="auto">
              <a:lnSpc>
                <a:spcPts val="4800"/>
              </a:lnSpc>
            </a:pPr>
            <a:r>
              <a:rPr lang="en-US" altLang="zh-CN" b="1" dirty="0"/>
              <a:t>4.</a:t>
            </a:r>
            <a:r>
              <a:rPr lang="zh-CN" altLang="en-US" b="1" dirty="0"/>
              <a:t>成果整理：</a:t>
            </a:r>
            <a:r>
              <a:rPr lang="zh-CN" altLang="en-US" dirty="0"/>
              <a:t>整合分析结果、优化图表、并进行实验验证（</a:t>
            </a:r>
            <a:r>
              <a:rPr lang="en-US" altLang="zh-CN" dirty="0"/>
              <a:t>Western Blot</a:t>
            </a:r>
            <a:r>
              <a:rPr lang="zh-CN" altLang="en-US" dirty="0"/>
              <a:t>和</a:t>
            </a:r>
            <a:r>
              <a:rPr lang="en-US" altLang="zh-CN" dirty="0"/>
              <a:t>qPCR</a:t>
            </a:r>
            <a:r>
              <a:rPr lang="zh-CN" altLang="en-US" dirty="0"/>
              <a:t>等），最终得出结论、撰写论文并发表。</a:t>
            </a:r>
            <a:endParaRPr lang="zh-CN" altLang="en-US" dirty="0"/>
          </a:p>
        </p:txBody>
      </p:sp>
      <p:sp>
        <p:nvSpPr>
          <p:cNvPr id="3"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6"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485096" y="49882"/>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a:grpSpLocks noChangeAspect="1"/>
          </p:cNvGrpSpPr>
          <p:nvPr/>
        </p:nvGrpSpPr>
        <p:grpSpPr>
          <a:xfrm>
            <a:off x="0" y="95204"/>
            <a:ext cx="12096000" cy="524448"/>
            <a:chOff x="-1" y="43199"/>
            <a:chExt cx="14604001" cy="633198"/>
          </a:xfrm>
        </p:grpSpPr>
        <p:sp>
          <p:nvSpPr>
            <p:cNvPr id="12"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1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8"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dirty="0">
                  <a:solidFill>
                    <a:schemeClr val="bg1">
                      <a:alpha val="70000"/>
                    </a:schemeClr>
                  </a:solidFill>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400" b="1" i="0" u="none" strike="noStrike" kern="0" cap="none" spc="0" normalizeH="0" baseline="0" dirty="0">
                  <a:solidFill>
                    <a:srgbClr val="701128"/>
                  </a:solidFill>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30"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dirty="0">
                  <a:solidFill>
                    <a:schemeClr val="bg1">
                      <a:alpha val="70000"/>
                    </a:schemeClr>
                  </a:solidFill>
                  <a:sym typeface="+mn-lt"/>
                </a:rPr>
                <a:t>科研竞赛</a:t>
              </a:r>
              <a:endParaRPr lang="zh-CN" altLang="en-US" dirty="0">
                <a:solidFill>
                  <a:schemeClr val="bg1"/>
                </a:solidFill>
                <a:sym typeface="+mn-lt"/>
              </a:endParaRPr>
            </a:p>
          </p:txBody>
        </p:sp>
        <p:sp>
          <p:nvSpPr>
            <p:cNvPr id="31"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1"/>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2"/>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2"/>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solidFill>
                  <a:srgbClr val="701128"/>
                </a:solidFill>
                <a:latin typeface="+mn-lt"/>
                <a:ea typeface="+mn-ea"/>
                <a:cs typeface="+mn-ea"/>
                <a:sym typeface="+mn-lt"/>
              </a:rPr>
              <a:t>入学后计划</a:t>
            </a:r>
            <a:endParaRPr lang="zh-CN" altLang="en-US" dirty="0">
              <a:solidFill>
                <a:srgbClr val="701128"/>
              </a:solidFill>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481890" y="1341620"/>
            <a:ext cx="2763480"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cxnSp>
        <p:nvCxnSpPr>
          <p:cNvPr id="11" name="powerpoint template design by DAJU_PPT正版来源小红书大橘PPT微信DAJU_PPT请勿抄袭搬运！盗版必究！"/>
          <p:cNvCxnSpPr/>
          <p:nvPr userDrawn="1"/>
        </p:nvCxnSpPr>
        <p:spPr>
          <a:xfrm>
            <a:off x="2584519" y="2205830"/>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6" name="powerpoint template design by DAJU_PPT正版来源小红书大橘PPT微信DAJU_PPT请勿抄袭搬运！盗版必究！"/>
          <p:cNvGraphicFramePr>
            <a:graphicFrameLocks noGrp="1"/>
          </p:cNvGraphicFramePr>
          <p:nvPr>
            <p:custDataLst>
              <p:tags r:id="rId1"/>
            </p:custDataLst>
          </p:nvPr>
        </p:nvGraphicFramePr>
        <p:xfrm>
          <a:off x="1091565" y="1531620"/>
          <a:ext cx="10009505" cy="4944110"/>
        </p:xfrm>
        <a:graphic>
          <a:graphicData uri="http://schemas.openxmlformats.org/drawingml/2006/table">
            <a:tbl>
              <a:tblPr firstRow="1">
                <a:tableStyleId>{C65CDBC2-B764-4A33-ABC6-A42974D34411}</a:tableStyleId>
              </a:tblPr>
              <a:tblGrid>
                <a:gridCol w="1273175"/>
                <a:gridCol w="6606540"/>
                <a:gridCol w="2129790"/>
              </a:tblGrid>
              <a:tr h="389255">
                <a:tc>
                  <a:txBody>
                    <a:bodyPr/>
                    <a:lstStyle/>
                    <a:p>
                      <a:pPr algn="ctr"/>
                      <a:r>
                        <a:rPr lang="zh-CN" altLang="en-US" sz="1800" dirty="0">
                          <a:solidFill>
                            <a:schemeClr val="bg1"/>
                          </a:solidFill>
                        </a:rPr>
                        <a:t>时间</a:t>
                      </a:r>
                      <a:endParaRPr lang="zh-CN" altLang="en-US" sz="1800" dirty="0">
                        <a:solidFill>
                          <a:schemeClr val="bg1"/>
                        </a:solidFill>
                      </a:endParaRPr>
                    </a:p>
                  </a:txBody>
                  <a:tcPr marL="45703" marR="45703" marT="22860" marB="22860" anchor="ctr">
                    <a:solidFill>
                      <a:srgbClr val="701128"/>
                    </a:solidFill>
                  </a:tcPr>
                </a:tc>
                <a:tc>
                  <a:txBody>
                    <a:bodyPr/>
                    <a:lstStyle/>
                    <a:p>
                      <a:pPr algn="ctr"/>
                      <a:r>
                        <a:rPr lang="zh-CN" altLang="en-US" sz="1800" kern="1200" dirty="0">
                          <a:solidFill>
                            <a:schemeClr val="bg1"/>
                          </a:solidFill>
                        </a:rPr>
                        <a:t>计划</a:t>
                      </a:r>
                      <a:endParaRPr lang="zh-CN" altLang="en-US" sz="1800" kern="1200" dirty="0">
                        <a:solidFill>
                          <a:schemeClr val="bg1"/>
                        </a:solidFill>
                      </a:endParaRPr>
                    </a:p>
                  </a:txBody>
                  <a:tcPr marL="45703" marR="45703" marT="22860" marB="22860" anchor="ctr">
                    <a:solidFill>
                      <a:srgbClr val="70112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预期</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solidFill>
                      <a:srgbClr val="701128"/>
                    </a:solidFill>
                  </a:tcPr>
                </a:tc>
              </a:tr>
              <a:tr h="1143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研一</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提高学业成绩，继续备考六级，争取考到</a:t>
                      </a:r>
                      <a:r>
                        <a:rPr lang="en-US" altLang="zh-CN" sz="1600" b="0" dirty="0"/>
                        <a:t>600+</a:t>
                      </a:r>
                      <a:endParaRPr lang="en-US" altLang="zh-CN"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阅读文献，确定选题，着手实验，争取一篇高分文章</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t>学习临床知识，掌握临床技能，准备考取执业医师证书</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获得奖学金</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文章见刊、在投</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独立完成临床工作</a:t>
                      </a:r>
                      <a:endParaRPr lang="zh-CN" altLang="en-US" sz="1600" b="0" dirty="0">
                        <a:sym typeface="+mn-ea"/>
                      </a:endParaRPr>
                    </a:p>
                  </a:txBody>
                  <a:tcPr marL="45703" marR="45703" marT="22860" marB="22860" anchor="ctr">
                    <a:solidFill>
                      <a:srgbClr val="FFFFFF"/>
                    </a:solidFill>
                  </a:tcPr>
                </a:tc>
              </a:tr>
              <a:tr h="1143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研二</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继续学习专业知识和磨练临床技能</a:t>
                      </a:r>
                      <a:endParaRPr lang="en-US" altLang="zh-CN"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开展更高质量的科学研究，发表具有创新性的</a:t>
                      </a:r>
                      <a:r>
                        <a:rPr lang="en-US" altLang="zh-CN" sz="1600" b="0" dirty="0">
                          <a:sym typeface="+mn-ea"/>
                        </a:rPr>
                        <a:t>article</a:t>
                      </a:r>
                      <a:endParaRPr lang="zh-CN" altLang="en-US" sz="1600" b="0" dirty="0">
                        <a:sym typeface="+mn-ea"/>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考取职业医师证书</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获得奖学金</a:t>
                      </a:r>
                      <a:endParaRPr lang="zh-CN" altLang="en-US" sz="1600" b="0" dirty="0"/>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文章见刊</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r>
              <a:tr h="1143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研三</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向本科室老师请教，尽量掌握尽可能多的临床技能，考取相关证书</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整理申博材料，向老师争取读博机会</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kumimoji="0" lang="zh-CN" altLang="en-US" sz="1600" b="0" u="none" strike="noStrike" kern="1200" cap="none" spc="0" normalizeH="0" baseline="0" noProof="0" dirty="0">
                          <a:ln>
                            <a:noFill/>
                          </a:ln>
                          <a:effectLst/>
                          <a:uLnTx/>
                          <a:uFillTx/>
                        </a:rPr>
                        <a:t>总结学习经验，完成毕业论文和答辩</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FFFFF"/>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完成结业考试</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获得读博机会</a:t>
                      </a:r>
                      <a:endParaRPr lang="zh-CN" altLang="en-US" sz="1600" b="0" dirty="0">
                        <a:sym typeface="+mn-ea"/>
                      </a:endParaRPr>
                    </a:p>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获得专业证书</a:t>
                      </a:r>
                      <a:endParaRPr lang="zh-CN" altLang="en-US" sz="1600" b="0" dirty="0">
                        <a:sym typeface="+mn-ea"/>
                      </a:endParaRPr>
                    </a:p>
                  </a:txBody>
                  <a:tcPr marL="45703" marR="45703" marT="22860" marB="22860" anchor="ctr">
                    <a:solidFill>
                      <a:srgbClr val="FFFFFF"/>
                    </a:solidFill>
                  </a:tcPr>
                </a:tc>
              </a:tr>
              <a:tr h="4851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博士</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9D8E2"/>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lang="zh-CN" altLang="en-US" sz="1600" b="0" dirty="0">
                          <a:sym typeface="+mn-ea"/>
                        </a:rPr>
                        <a:t>独立开展课题，发表创新性、高质量论文</a:t>
                      </a:r>
                      <a:endParaRPr lang="zh-CN" altLang="en-US" sz="1600" b="0" dirty="0">
                        <a:sym typeface="+mn-ea"/>
                      </a:endParaRPr>
                    </a:p>
                  </a:txBody>
                  <a:tcPr marL="45703" marR="45703" marT="22860" marB="22860" anchor="ctr">
                    <a:solidFill>
                      <a:srgbClr val="F9D8E2"/>
                    </a:solidFill>
                  </a:tcPr>
                </a:tc>
                <a:tc>
                  <a:txBody>
                    <a:bodyPr/>
                    <a:lstStyle/>
                    <a:p>
                      <a:pPr marL="285750" lvl="0" indent="-285750" algn="just" defTabSz="914400" rtl="0" eaLnBrk="1" fontAlgn="auto" latinLnBrk="0" hangingPunct="1">
                        <a:lnSpc>
                          <a:spcPct val="150000"/>
                        </a:lnSpc>
                        <a:buClrTx/>
                        <a:buSzTx/>
                        <a:buFont typeface="Wingdings" panose="05000000000000000000" pitchFamily="2" charset="2"/>
                        <a:buChar char="u"/>
                      </a:pPr>
                      <a:r>
                        <a:rPr kumimoji="0" lang="zh-CN" altLang="en-US" sz="1600" b="0" u="none" strike="noStrike" kern="1200" cap="none" spc="0" normalizeH="0" baseline="0" noProof="0" dirty="0">
                          <a:ln>
                            <a:noFill/>
                          </a:ln>
                          <a:effectLst/>
                          <a:uLnTx/>
                          <a:uFillTx/>
                        </a:rPr>
                        <a:t>论文发表</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9D8E2"/>
                    </a:solidFill>
                  </a:tcPr>
                </a:tc>
              </a:tr>
              <a:tr h="64071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effectLst/>
                          <a:uLnTx/>
                          <a:uFillTx/>
                        </a:rPr>
                        <a:t>就业</a:t>
                      </a:r>
                      <a:endParaRPr kumimoji="0" lang="zh-CN" altLang="en-US" sz="1600" b="1" u="none" strike="noStrike" kern="1200" cap="none" spc="0" normalizeH="0" baseline="0" noProof="0" dirty="0">
                        <a:ln>
                          <a:noFill/>
                        </a:ln>
                        <a:effectLst/>
                        <a:uLnTx/>
                        <a:uFillTx/>
                      </a:endParaRPr>
                    </a:p>
                  </a:txBody>
                  <a:tcPr marL="45703" marR="45703" marT="22860" marB="22860" anchor="ctr">
                    <a:solidFill>
                      <a:srgbClr val="F0A1B9"/>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u="none" strike="noStrike" kern="1200" cap="none" spc="0" normalizeH="0" baseline="0" noProof="0" dirty="0">
                          <a:ln>
                            <a:noFill/>
                          </a:ln>
                          <a:effectLst/>
                          <a:uLnTx/>
                          <a:uFillTx/>
                        </a:rPr>
                        <a:t>     </a:t>
                      </a:r>
                      <a:r>
                        <a:rPr kumimoji="0" lang="zh-CN" altLang="en-US" sz="1600" b="0" u="none" strike="noStrike" kern="1200" cap="none" spc="0" normalizeH="0" baseline="0" noProof="0" dirty="0">
                          <a:ln>
                            <a:noFill/>
                          </a:ln>
                          <a:effectLst/>
                          <a:uLnTx/>
                          <a:uFillTx/>
                        </a:rPr>
                        <a:t>期望能在三甲医院重症医学科就业，如有可能，希望能在华西医院留院工作</a:t>
                      </a:r>
                      <a:endParaRPr kumimoji="0" lang="zh-CN" altLang="en-US" sz="1600" b="0" u="none" strike="noStrike" kern="1200" cap="none" spc="0" normalizeH="0" baseline="0" noProof="0" dirty="0">
                        <a:ln>
                          <a:noFill/>
                        </a:ln>
                        <a:effectLst/>
                        <a:uLnTx/>
                        <a:uFillTx/>
                      </a:endParaRPr>
                    </a:p>
                  </a:txBody>
                  <a:tcPr marL="45703" marR="45703" marT="22860" marB="22860" anchor="ctr">
                    <a:solidFill>
                      <a:srgbClr val="F0A1B9"/>
                    </a:solidFill>
                  </a:tcPr>
                </a:tc>
                <a:tc hMerge="1">
                  <a:tcPr marL="45703" marR="45703" marT="22860" marB="22860" anchor="ctr"/>
                </a:tc>
              </a:tr>
            </a:tbl>
          </a:graphicData>
        </a:graphic>
      </p:graphicFrame>
      <p:sp>
        <p:nvSpPr>
          <p:cNvPr id="3"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6"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485096" y="49882"/>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a:grpSpLocks noChangeAspect="1"/>
          </p:cNvGrpSpPr>
          <p:nvPr/>
        </p:nvGrpSpPr>
        <p:grpSpPr>
          <a:xfrm>
            <a:off x="0" y="95204"/>
            <a:ext cx="12096000" cy="524448"/>
            <a:chOff x="-1" y="43199"/>
            <a:chExt cx="14604001" cy="633198"/>
          </a:xfrm>
        </p:grpSpPr>
        <p:sp>
          <p:nvSpPr>
            <p:cNvPr id="12"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14"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8"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dirty="0">
                  <a:solidFill>
                    <a:schemeClr val="bg1">
                      <a:alpha val="70000"/>
                    </a:schemeClr>
                  </a:solidFill>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400" b="1" i="0" u="none" strike="noStrike" kern="0" cap="none" spc="0" normalizeH="0" baseline="0" dirty="0">
                  <a:solidFill>
                    <a:srgbClr val="701128"/>
                  </a:solidFill>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30"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dirty="0">
                  <a:solidFill>
                    <a:schemeClr val="bg1">
                      <a:alpha val="70000"/>
                    </a:schemeClr>
                  </a:solidFill>
                  <a:sym typeface="+mn-lt"/>
                </a:rPr>
                <a:t>科研竞赛</a:t>
              </a:r>
              <a:endParaRPr lang="zh-CN" altLang="en-US" dirty="0">
                <a:solidFill>
                  <a:schemeClr val="bg1"/>
                </a:solidFill>
                <a:sym typeface="+mn-lt"/>
              </a:endParaRPr>
            </a:p>
          </p:txBody>
        </p:sp>
        <p:sp>
          <p:nvSpPr>
            <p:cNvPr id="31"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2"/>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3"/>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3"/>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635" cy="4439285"/>
          </a:xfrm>
          <a:prstGeom prst="rect">
            <a:avLst/>
          </a:prstGeom>
        </p:spPr>
      </p:pic>
      <p:sp>
        <p:nvSpPr>
          <p:cNvPr id="7" name="文本框 6"/>
          <p:cNvSpPr txBox="1"/>
          <p:nvPr/>
        </p:nvSpPr>
        <p:spPr>
          <a:xfrm>
            <a:off x="2659389" y="5156513"/>
            <a:ext cx="6596678" cy="769441"/>
          </a:xfrm>
          <a:prstGeom prst="rect">
            <a:avLst/>
          </a:prstGeom>
          <a:noFill/>
        </p:spPr>
        <p:txBody>
          <a:bodyPr wrap="none" rtlCol="0">
            <a:spAutoFit/>
          </a:bodyPr>
          <a:p>
            <a:pPr algn="ctr"/>
            <a:r>
              <a:rPr lang="zh-CN" altLang="en-US" sz="4400" b="1" spc="600" dirty="0">
                <a:solidFill>
                  <a:srgbClr val="701128"/>
                </a:solidFill>
                <a:latin typeface="微软雅黑" panose="020B0503020204020204" pitchFamily="34" charset="-122"/>
                <a:ea typeface="微软雅黑" panose="020B0503020204020204" pitchFamily="34" charset="-122"/>
              </a:rPr>
              <a:t>恳请各位导师批评指正</a:t>
            </a:r>
            <a:endParaRPr lang="zh-CN" altLang="en-US" sz="4400" b="1" spc="600" dirty="0">
              <a:solidFill>
                <a:srgbClr val="701128"/>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364654" y="5008935"/>
            <a:ext cx="5186142" cy="0"/>
            <a:chOff x="4546600" y="3177595"/>
            <a:chExt cx="5186142" cy="0"/>
          </a:xfrm>
        </p:grpSpPr>
        <p:cxnSp>
          <p:nvCxnSpPr>
            <p:cNvPr id="18" name="直接连接符 17"/>
            <p:cNvCxnSpPr/>
            <p:nvPr/>
          </p:nvCxnSpPr>
          <p:spPr>
            <a:xfrm>
              <a:off x="4546600" y="3177595"/>
              <a:ext cx="5186142" cy="0"/>
            </a:xfrm>
            <a:prstGeom prst="line">
              <a:avLst/>
            </a:prstGeom>
            <a:ln>
              <a:solidFill>
                <a:srgbClr val="701128"/>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46600" y="3177595"/>
              <a:ext cx="613091" cy="0"/>
            </a:xfrm>
            <a:prstGeom prst="line">
              <a:avLst/>
            </a:prstGeom>
            <a:ln w="38100" cap="rnd">
              <a:solidFill>
                <a:srgbClr val="701128"/>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119651" y="3177595"/>
              <a:ext cx="613091" cy="0"/>
            </a:xfrm>
            <a:prstGeom prst="line">
              <a:avLst/>
            </a:prstGeom>
            <a:ln w="38100" cap="rnd">
              <a:solidFill>
                <a:srgbClr val="701128"/>
              </a:solidFill>
            </a:ln>
          </p:spPr>
          <p:style>
            <a:lnRef idx="1">
              <a:schemeClr val="accent1"/>
            </a:lnRef>
            <a:fillRef idx="0">
              <a:schemeClr val="accent1"/>
            </a:fillRef>
            <a:effectRef idx="0">
              <a:schemeClr val="accent1"/>
            </a:effectRef>
            <a:fontRef idx="minor">
              <a:schemeClr val="tx1"/>
            </a:fontRef>
          </p:style>
        </p:cxnSp>
      </p:grpSp>
      <p:sp>
        <p:nvSpPr>
          <p:cNvPr id="11" name="powerpoint template design by DAJU_PPT正版来源小红书大橘PPT微信DAJU_PPT请勿抄袭搬运！盗版必究！"/>
          <p:cNvSpPr txBox="1"/>
          <p:nvPr/>
        </p:nvSpPr>
        <p:spPr>
          <a:xfrm>
            <a:off x="3315955" y="4031690"/>
            <a:ext cx="5234940" cy="768350"/>
          </a:xfrm>
          <a:prstGeom prst="rect">
            <a:avLst/>
          </a:prstGeom>
          <a:noFill/>
        </p:spPr>
        <p:txBody>
          <a:bodyPr wrap="none" rtlCol="0">
            <a:spAutoFit/>
          </a:bodyPr>
          <a:p>
            <a:pPr algn="ctr"/>
            <a:r>
              <a:rPr lang="zh-CN" altLang="en-US" sz="4400" b="1" dirty="0">
                <a:solidFill>
                  <a:srgbClr val="701128"/>
                </a:solidFill>
                <a:latin typeface="楷体" panose="02010609060101010101" charset="-122"/>
                <a:ea typeface="楷体" panose="02010609060101010101" charset="-122"/>
                <a:sym typeface="+mn-ea"/>
              </a:rPr>
              <a:t>专注当下，精进不止</a:t>
            </a:r>
            <a:endParaRPr lang="zh-CN" altLang="en-US" sz="4400" b="1" spc="300" dirty="0">
              <a:solidFill>
                <a:srgbClr val="701128"/>
              </a:solidFill>
              <a:latin typeface="楷体" panose="02010609060101010101" charset="-122"/>
              <a:ea typeface="楷体" panose="02010609060101010101" charset="-122"/>
              <a:cs typeface="+mn-ea"/>
              <a:sym typeface="+mn-ea"/>
            </a:endParaRPr>
          </a:p>
        </p:txBody>
      </p:sp>
    </p:spTree>
    <p:custDataLst>
      <p:tags r:id="rId2"/>
    </p:custData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werpoint template design by DAJU_PPT正版来源小红书大橘PPT微信DAJU_PPT请勿抄袭搬运！盗版必究！"/>
          <p:cNvSpPr txBox="1"/>
          <p:nvPr/>
        </p:nvSpPr>
        <p:spPr>
          <a:xfrm>
            <a:off x="2534920" y="6376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3407"/>
          <a:stretch>
            <a:fillRect/>
          </a:stretch>
        </p:blipFill>
        <p:spPr>
          <a:xfrm>
            <a:off x="0" y="1272857"/>
            <a:ext cx="12192000" cy="4260433"/>
          </a:xfrm>
          <a:prstGeom prst="rect">
            <a:avLst/>
          </a:prstGeom>
        </p:spPr>
      </p:pic>
      <p:grpSp>
        <p:nvGrpSpPr>
          <p:cNvPr id="9" name="组合 8"/>
          <p:cNvGrpSpPr/>
          <p:nvPr/>
        </p:nvGrpSpPr>
        <p:grpSpPr>
          <a:xfrm>
            <a:off x="0" y="527700"/>
            <a:ext cx="12192635" cy="5005591"/>
            <a:chOff x="0" y="527700"/>
            <a:chExt cx="12192635" cy="5005591"/>
          </a:xfrm>
        </p:grpSpPr>
        <p:sp>
          <p:nvSpPr>
            <p:cNvPr id="7" name="矩形 6"/>
            <p:cNvSpPr/>
            <p:nvPr/>
          </p:nvSpPr>
          <p:spPr>
            <a:xfrm>
              <a:off x="0" y="1272858"/>
              <a:ext cx="12192635" cy="4260433"/>
            </a:xfrm>
            <a:prstGeom prst="rect">
              <a:avLst/>
            </a:prstGeom>
            <a:solidFill>
              <a:srgbClr val="701128">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华西icon"/>
            <p:cNvPicPr>
              <a:picLocks noChangeAspect="1"/>
            </p:cNvPicPr>
            <p:nvPr/>
          </p:nvPicPr>
          <p:blipFill>
            <a:blip r:embed="rId2"/>
            <a:srcRect l="15066" r="69775"/>
            <a:stretch>
              <a:fillRect/>
            </a:stretch>
          </p:blipFill>
          <p:spPr>
            <a:xfrm>
              <a:off x="5323205" y="527700"/>
              <a:ext cx="1545590" cy="1405255"/>
            </a:xfrm>
            <a:prstGeom prst="rect">
              <a:avLst/>
            </a:prstGeom>
          </p:spPr>
        </p:pic>
      </p:grpSp>
      <p:sp>
        <p:nvSpPr>
          <p:cNvPr id="11" name="文本框 10"/>
          <p:cNvSpPr txBox="1"/>
          <p:nvPr/>
        </p:nvSpPr>
        <p:spPr>
          <a:xfrm>
            <a:off x="2906327" y="2547080"/>
            <a:ext cx="4169923"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a:solidFill>
                  <a:srgbClr val="FFFFFF"/>
                </a:solidFill>
              </a:rPr>
              <a:t>PART 01</a:t>
            </a:r>
            <a:endParaRPr lang="zh-CN" altLang="en-US" sz="7200" b="1" dirty="0">
              <a:solidFill>
                <a:srgbClr val="FFFFFF"/>
              </a:solidFill>
            </a:endParaRPr>
          </a:p>
        </p:txBody>
      </p:sp>
      <p:sp>
        <p:nvSpPr>
          <p:cNvPr id="12" name="文本框 26"/>
          <p:cNvSpPr txBox="1"/>
          <p:nvPr/>
        </p:nvSpPr>
        <p:spPr>
          <a:xfrm>
            <a:off x="6995795" y="2762524"/>
            <a:ext cx="2527333"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400" b="1" dirty="0">
                <a:solidFill>
                  <a:srgbClr val="FFFFFF"/>
                </a:solidFill>
              </a:rPr>
              <a:t>基本信息</a:t>
            </a:r>
            <a:endParaRPr lang="zh-CN" altLang="en-US" sz="4400" b="1" dirty="0">
              <a:solidFill>
                <a:srgbClr val="FFFFFF"/>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hidden="1"/>
          <p:cNvSpPr txBox="1"/>
          <p:nvPr/>
        </p:nvSpPr>
        <p:spPr>
          <a:xfrm>
            <a:off x="658140" y="4146418"/>
            <a:ext cx="15849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8000" b="0" i="0" u="none" strike="noStrike" kern="1200" cap="none" spc="0" normalizeH="0" baseline="0" noProof="0" dirty="0">
                <a:ln>
                  <a:noFill/>
                </a:ln>
                <a:solidFill>
                  <a:srgbClr val="394761"/>
                </a:solidFill>
                <a:effectLst/>
                <a:uLnTx/>
                <a:uFillTx/>
                <a:latin typeface="+mj-ea"/>
                <a:ea typeface="+mj-ea"/>
                <a:cs typeface="+mn-cs"/>
              </a:rPr>
              <a:t>01</a:t>
            </a:r>
            <a:endParaRPr kumimoji="0" lang="zh-CN" altLang="en-US" sz="8000" b="0" i="0" u="none" strike="noStrike" kern="1200" cap="none" spc="0" normalizeH="0" baseline="0" noProof="0" dirty="0">
              <a:ln>
                <a:noFill/>
              </a:ln>
              <a:solidFill>
                <a:srgbClr val="394761"/>
              </a:solidFill>
              <a:effectLst/>
              <a:uLnTx/>
              <a:uFillTx/>
              <a:latin typeface="+mj-ea"/>
              <a:ea typeface="+mj-ea"/>
              <a:cs typeface="+mn-cs"/>
            </a:endParaRPr>
          </a:p>
        </p:txBody>
      </p:sp>
      <p:pic>
        <p:nvPicPr>
          <p:cNvPr id="3" name="图片 2" descr="微信图片_20250304085906"/>
          <p:cNvPicPr>
            <a:picLocks noChangeAspect="1"/>
          </p:cNvPicPr>
          <p:nvPr>
            <p:custDataLst>
              <p:tags r:id="rId1"/>
            </p:custDataLst>
          </p:nvPr>
        </p:nvPicPr>
        <p:blipFill>
          <a:blip r:embed="rId2"/>
          <a:stretch>
            <a:fillRect/>
          </a:stretch>
        </p:blipFill>
        <p:spPr>
          <a:xfrm>
            <a:off x="2284730" y="1851025"/>
            <a:ext cx="3002280" cy="4204335"/>
          </a:xfrm>
          <a:prstGeom prst="rect">
            <a:avLst/>
          </a:prstGeom>
          <a:effectLst>
            <a:outerShdw blurRad="50800" dist="38100" dir="2700000" algn="tl" rotWithShape="0">
              <a:prstClr val="black">
                <a:alpha val="40000"/>
              </a:prstClr>
            </a:outerShdw>
          </a:effectLst>
        </p:spPr>
      </p:pic>
      <p:grpSp>
        <p:nvGrpSpPr>
          <p:cNvPr id="43" name="组合 42"/>
          <p:cNvGrpSpPr/>
          <p:nvPr/>
        </p:nvGrpSpPr>
        <p:grpSpPr>
          <a:xfrm>
            <a:off x="6231949" y="1184019"/>
            <a:ext cx="4320105" cy="5316882"/>
            <a:chOff x="4273766" y="1731008"/>
            <a:chExt cx="4320105" cy="5316882"/>
          </a:xfrm>
        </p:grpSpPr>
        <p:grpSp>
          <p:nvGrpSpPr>
            <p:cNvPr id="44" name="组合 43"/>
            <p:cNvGrpSpPr/>
            <p:nvPr/>
          </p:nvGrpSpPr>
          <p:grpSpPr>
            <a:xfrm>
              <a:off x="4273871" y="2340000"/>
              <a:ext cx="4320000" cy="4707890"/>
              <a:chOff x="4273871" y="2619211"/>
              <a:chExt cx="4320000" cy="4707890"/>
            </a:xfrm>
          </p:grpSpPr>
          <p:cxnSp>
            <p:nvCxnSpPr>
              <p:cNvPr id="46" name="powerpoint template design by DAJU_PPT正版来源小红书大橘PPT微信DAJU_PPT请勿抄袭搬运！盗版必究！-3"/>
              <p:cNvCxnSpPr/>
              <p:nvPr/>
            </p:nvCxnSpPr>
            <p:spPr>
              <a:xfrm>
                <a:off x="4364316" y="2619211"/>
                <a:ext cx="715992" cy="0"/>
              </a:xfrm>
              <a:prstGeom prst="line">
                <a:avLst/>
              </a:prstGeom>
              <a:ln w="25400">
                <a:solidFill>
                  <a:srgbClr val="701128"/>
                </a:solidFill>
              </a:ln>
            </p:spPr>
            <p:style>
              <a:lnRef idx="1">
                <a:schemeClr val="accent1"/>
              </a:lnRef>
              <a:fillRef idx="0">
                <a:schemeClr val="accent1"/>
              </a:fillRef>
              <a:effectRef idx="0">
                <a:schemeClr val="accent1"/>
              </a:effectRef>
              <a:fontRef idx="minor">
                <a:schemeClr val="tx1"/>
              </a:fontRef>
            </p:style>
          </p:cxnSp>
          <p:sp>
            <p:nvSpPr>
              <p:cNvPr id="47" name="powerpoint template design by DAJU_PPT正版来源小红书大橘PPT微信DAJU_PPT请勿抄袭搬运！盗版必究！-4"/>
              <p:cNvSpPr txBox="1"/>
              <p:nvPr/>
            </p:nvSpPr>
            <p:spPr>
              <a:xfrm>
                <a:off x="4273871" y="2619211"/>
                <a:ext cx="4320000" cy="4707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latin typeface="+mj-ea"/>
                    <a:ea typeface="+mj-ea"/>
                  </a:rPr>
                  <a:t>民族：</a:t>
                </a:r>
                <a:r>
                  <a:rPr lang="zh-CN" altLang="en-US" sz="2000" dirty="0">
                    <a:latin typeface="+mj-ea"/>
                    <a:ea typeface="+mj-ea"/>
                  </a:rPr>
                  <a:t>汉</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籍贯：</a:t>
                </a:r>
                <a:r>
                  <a:rPr lang="zh-CN" altLang="en-US" sz="2000" dirty="0">
                    <a:latin typeface="+mj-ea"/>
                    <a:ea typeface="+mj-ea"/>
                  </a:rPr>
                  <a:t>河南省周口市</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出生日期：</a:t>
                </a:r>
                <a:r>
                  <a:rPr lang="en-US" altLang="zh-CN" sz="2000" dirty="0">
                    <a:latin typeface="+mj-ea"/>
                    <a:ea typeface="+mj-ea"/>
                  </a:rPr>
                  <a:t>2002-10-01</a:t>
                </a:r>
                <a:endParaRPr lang="zh-CN" altLang="en-US"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本科院校：</a:t>
                </a:r>
                <a:r>
                  <a:rPr lang="zh-CN" altLang="en-US" sz="2000" dirty="0">
                    <a:latin typeface="+mj-ea"/>
                    <a:ea typeface="+mj-ea"/>
                  </a:rPr>
                  <a:t>郑州大学</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学院：</a:t>
                </a:r>
                <a:r>
                  <a:rPr lang="zh-CN" altLang="en-US" sz="2000" dirty="0">
                    <a:latin typeface="+mj-ea"/>
                    <a:ea typeface="+mj-ea"/>
                  </a:rPr>
                  <a:t>第一临床医学院</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专业：</a:t>
                </a:r>
                <a:r>
                  <a:rPr lang="zh-CN" altLang="en-US" sz="2000" dirty="0">
                    <a:latin typeface="+mj-ea"/>
                    <a:ea typeface="+mj-ea"/>
                  </a:rPr>
                  <a:t>临床医学</a:t>
                </a:r>
                <a:endParaRPr lang="en-US" altLang="zh-CN"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rPr>
                  <a:t>政治面貌：</a:t>
                </a:r>
                <a:r>
                  <a:rPr lang="zh-CN" altLang="en-US" sz="2000" dirty="0">
                    <a:latin typeface="+mj-ea"/>
                    <a:ea typeface="+mj-ea"/>
                  </a:rPr>
                  <a:t>中共预备党员</a:t>
                </a:r>
                <a:endParaRPr lang="zh-CN" altLang="en-US" sz="2000" dirty="0">
                  <a:latin typeface="+mj-ea"/>
                  <a:ea typeface="+mj-ea"/>
                </a:endParaRPr>
              </a:p>
              <a:p>
                <a:pPr marL="285750" indent="-285750">
                  <a:lnSpc>
                    <a:spcPct val="150000"/>
                  </a:lnSpc>
                  <a:buFont typeface="Arial" panose="020B0604020202020204" pitchFamily="34" charset="0"/>
                  <a:buChar char="•"/>
                </a:pPr>
                <a:r>
                  <a:rPr lang="zh-CN" altLang="en-US" sz="2000" b="1" dirty="0">
                    <a:latin typeface="+mj-ea"/>
                    <a:ea typeface="+mj-ea"/>
                    <a:sym typeface="+mn-ea"/>
                  </a:rPr>
                  <a:t>联系方式</a:t>
                </a:r>
                <a:r>
                  <a:rPr lang="en-US" altLang="zh-CN" sz="2000" b="1" dirty="0">
                    <a:latin typeface="+mj-ea"/>
                    <a:ea typeface="+mj-ea"/>
                    <a:sym typeface="+mn-ea"/>
                  </a:rPr>
                  <a:t>： </a:t>
                </a:r>
                <a:r>
                  <a:rPr lang="en-US" altLang="zh-CN" sz="2000" dirty="0">
                    <a:latin typeface="+mj-ea"/>
                    <a:ea typeface="+mj-ea"/>
                    <a:sym typeface="+mn-ea"/>
                  </a:rPr>
                  <a:t>185-9554-0365</a:t>
                </a:r>
                <a:endParaRPr lang="en-US" altLang="zh-CN" sz="2000" b="1" dirty="0">
                  <a:latin typeface="+mj-ea"/>
                  <a:ea typeface="+mj-ea"/>
                  <a:sym typeface="+mn-ea"/>
                </a:endParaRPr>
              </a:p>
              <a:p>
                <a:pPr marL="285750" indent="-285750">
                  <a:lnSpc>
                    <a:spcPct val="150000"/>
                  </a:lnSpc>
                  <a:buFont typeface="Arial" panose="020B0604020202020204" pitchFamily="34" charset="0"/>
                  <a:buChar char="•"/>
                </a:pPr>
                <a:r>
                  <a:rPr lang="zh-CN" altLang="en-US" sz="2000" b="1" dirty="0">
                    <a:latin typeface="+mj-ea"/>
                    <a:ea typeface="+mj-ea"/>
                    <a:sym typeface="+mn-ea"/>
                  </a:rPr>
                  <a:t>电子邮件：</a:t>
                </a:r>
                <a:r>
                  <a:rPr lang="en-US" altLang="zh-CN" sz="2000" dirty="0">
                    <a:latin typeface="+mj-ea"/>
                    <a:ea typeface="+mj-ea"/>
                    <a:sym typeface="+mn-ea"/>
                  </a:rPr>
                  <a:t>laqlkw@163.com</a:t>
                </a:r>
                <a:endParaRPr lang="en-US" altLang="zh-CN" sz="2000" b="1" dirty="0">
                  <a:solidFill>
                    <a:schemeClr val="tx1"/>
                  </a:solidFill>
                  <a:latin typeface="+mj-ea"/>
                  <a:ea typeface="+mj-ea"/>
                </a:endParaRPr>
              </a:p>
              <a:p>
                <a:pPr marL="285750" indent="-285750">
                  <a:lnSpc>
                    <a:spcPct val="150000"/>
                  </a:lnSpc>
                  <a:buFont typeface="Arial" panose="020B0604020202020204" pitchFamily="34" charset="0"/>
                  <a:buChar char="•"/>
                </a:pPr>
                <a:endParaRPr lang="en-US" altLang="zh-CN" sz="2000" dirty="0">
                  <a:latin typeface="+mj-ea"/>
                  <a:ea typeface="+mj-ea"/>
                </a:endParaRPr>
              </a:p>
            </p:txBody>
          </p:sp>
        </p:grpSp>
        <p:sp>
          <p:nvSpPr>
            <p:cNvPr id="45" name="powerpoint template design by DAJU_PPT正版来源小红书大橘PPT微信DAJU_PPT请勿抄袭搬运！盗版必究！-1"/>
            <p:cNvSpPr txBox="1"/>
            <p:nvPr/>
          </p:nvSpPr>
          <p:spPr>
            <a:xfrm>
              <a:off x="4273766" y="1731008"/>
              <a:ext cx="2419111" cy="523220"/>
            </a:xfrm>
            <a:prstGeom prst="rect">
              <a:avLst/>
            </a:prstGeom>
            <a:noFill/>
          </p:spPr>
          <p:txBody>
            <a:bodyPr wrap="square" rtlCol="0">
              <a:spAutoFit/>
            </a:bodyPr>
            <a:lstStyle/>
            <a:p>
              <a:r>
                <a:rPr lang="zh-CN" altLang="en-US" sz="2800" b="1" spc="300" dirty="0">
                  <a:solidFill>
                    <a:srgbClr val="701128"/>
                  </a:solidFill>
                  <a:latin typeface="+mj-ea"/>
                  <a:ea typeface="+mj-ea"/>
                </a:rPr>
                <a:t>刘奥奇</a:t>
              </a:r>
              <a:endParaRPr lang="zh-CN" altLang="en-US" sz="2800" b="1" spc="300" dirty="0">
                <a:solidFill>
                  <a:srgbClr val="701128"/>
                </a:solidFill>
                <a:latin typeface="+mj-ea"/>
                <a:ea typeface="+mj-ea"/>
              </a:endParaRPr>
            </a:p>
          </p:txBody>
        </p:sp>
      </p:grpSp>
      <p:sp>
        <p:nvSpPr>
          <p:cNvPr id="7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8"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405991" y="4035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a:grpSpLocks noChangeAspect="1"/>
          </p:cNvGrpSpPr>
          <p:nvPr/>
        </p:nvGrpSpPr>
        <p:grpSpPr>
          <a:xfrm>
            <a:off x="0" y="95204"/>
            <a:ext cx="12096000" cy="524448"/>
            <a:chOff x="-1" y="43199"/>
            <a:chExt cx="14604001" cy="633198"/>
          </a:xfrm>
        </p:grpSpPr>
        <p:sp>
          <p:nvSpPr>
            <p:cNvPr id="79"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b="1" dirty="0">
                  <a:solidFill>
                    <a:srgbClr val="701128"/>
                  </a:solidFill>
                  <a:sym typeface="+mn-lt"/>
                </a:rPr>
                <a:t>基本信息</a:t>
              </a:r>
              <a:endParaRPr lang="zh-CN" altLang="en-US" sz="2400" b="1" dirty="0">
                <a:solidFill>
                  <a:srgbClr val="701128"/>
                </a:solidFill>
                <a:sym typeface="+mn-lt"/>
              </a:endParaRPr>
            </a:p>
          </p:txBody>
        </p:sp>
        <p:sp>
          <p:nvSpPr>
            <p:cNvPr id="80"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noProof="0" dirty="0">
                  <a:ln>
                    <a:noFill/>
                  </a:ln>
                  <a:solidFill>
                    <a:schemeClr val="bg1">
                      <a:alpha val="70000"/>
                    </a:schemeClr>
                  </a:solidFill>
                  <a:effectLst/>
                  <a:uLnTx/>
                  <a:uFillTx/>
                  <a:cs typeface="+mn-ea"/>
                  <a:sym typeface="+mn-lt"/>
                </a:rPr>
                <a:t>学业成绩</a:t>
              </a:r>
              <a:endParaRPr lang="zh-CN" altLang="en-US" sz="2000" b="1" kern="0" dirty="0">
                <a:solidFill>
                  <a:srgbClr val="701128">
                    <a:alpha val="70000"/>
                  </a:srgbClr>
                </a:solidFill>
                <a:cs typeface="+mn-ea"/>
                <a:sym typeface="+mn-lt"/>
              </a:endParaRPr>
            </a:p>
          </p:txBody>
        </p:sp>
        <p:sp>
          <p:nvSpPr>
            <p:cNvPr id="81"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2"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3"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noProof="0" dirty="0">
                  <a:ln>
                    <a:noFill/>
                  </a:ln>
                  <a:solidFill>
                    <a:schemeClr val="bg1">
                      <a:alpha val="70000"/>
                    </a:schemeClr>
                  </a:solidFill>
                  <a:effectLst/>
                  <a:uLnTx/>
                  <a:uFillTx/>
                  <a:sym typeface="+mn-lt"/>
                </a:rPr>
                <a:t>科研竞赛</a:t>
              </a:r>
              <a:endParaRPr lang="zh-CN" altLang="en-US" dirty="0">
                <a:solidFill>
                  <a:schemeClr val="bg1"/>
                </a:solidFill>
                <a:sym typeface="+mn-lt"/>
              </a:endParaRPr>
            </a:p>
          </p:txBody>
        </p:sp>
        <p:sp>
          <p:nvSpPr>
            <p:cNvPr id="84"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85"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rcRect l="25703" t="23242" r="25997" b="21750"/>
          <a:stretch>
            <a:fillRect/>
          </a:stretch>
        </p:blipFill>
        <p:spPr>
          <a:xfrm>
            <a:off x="10264775" y="-635"/>
            <a:ext cx="864000" cy="720125"/>
          </a:xfrm>
          <a:prstGeom prst="rect">
            <a:avLst/>
          </a:prstGeom>
        </p:spPr>
      </p:pic>
      <p:pic>
        <p:nvPicPr>
          <p:cNvPr id="12" name="图片 11"/>
          <p:cNvPicPr>
            <a:picLocks noChangeAspect="1"/>
          </p:cNvPicPr>
          <p:nvPr/>
        </p:nvPicPr>
        <p:blipFill>
          <a:blip r:embed="rId4"/>
          <a:srcRect t="47991" r="42285" b="25641"/>
          <a:stretch>
            <a:fillRect/>
          </a:stretch>
        </p:blipFill>
        <p:spPr>
          <a:xfrm>
            <a:off x="11117580" y="45085"/>
            <a:ext cx="978535" cy="391795"/>
          </a:xfrm>
          <a:prstGeom prst="rect">
            <a:avLst/>
          </a:prstGeom>
        </p:spPr>
      </p:pic>
      <p:pic>
        <p:nvPicPr>
          <p:cNvPr id="14" name="图片 13"/>
          <p:cNvPicPr>
            <a:picLocks noChangeAspect="1"/>
          </p:cNvPicPr>
          <p:nvPr/>
        </p:nvPicPr>
        <p:blipFill>
          <a:blip r:embed="rId4"/>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werpoint template design by DAJU_PPT正版来源小红书大橘PPT微信DAJU_PPT请勿抄袭搬运！盗版必究！"/>
          <p:cNvSpPr txBox="1"/>
          <p:nvPr/>
        </p:nvSpPr>
        <p:spPr>
          <a:xfrm>
            <a:off x="2534920" y="6376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3407"/>
          <a:stretch>
            <a:fillRect/>
          </a:stretch>
        </p:blipFill>
        <p:spPr>
          <a:xfrm>
            <a:off x="0" y="1272857"/>
            <a:ext cx="12192000" cy="4260433"/>
          </a:xfrm>
          <a:prstGeom prst="rect">
            <a:avLst/>
          </a:prstGeom>
        </p:spPr>
      </p:pic>
      <p:grpSp>
        <p:nvGrpSpPr>
          <p:cNvPr id="9" name="组合 8"/>
          <p:cNvGrpSpPr/>
          <p:nvPr/>
        </p:nvGrpSpPr>
        <p:grpSpPr>
          <a:xfrm>
            <a:off x="0" y="527700"/>
            <a:ext cx="12192635" cy="5005591"/>
            <a:chOff x="0" y="527700"/>
            <a:chExt cx="12192635" cy="5005591"/>
          </a:xfrm>
        </p:grpSpPr>
        <p:sp>
          <p:nvSpPr>
            <p:cNvPr id="7" name="矩形 6"/>
            <p:cNvSpPr/>
            <p:nvPr/>
          </p:nvSpPr>
          <p:spPr>
            <a:xfrm>
              <a:off x="0" y="1272858"/>
              <a:ext cx="12192635" cy="4260433"/>
            </a:xfrm>
            <a:prstGeom prst="rect">
              <a:avLst/>
            </a:prstGeom>
            <a:solidFill>
              <a:srgbClr val="701128">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华西icon"/>
            <p:cNvPicPr>
              <a:picLocks noChangeAspect="1"/>
            </p:cNvPicPr>
            <p:nvPr/>
          </p:nvPicPr>
          <p:blipFill>
            <a:blip r:embed="rId2"/>
            <a:srcRect l="15066" r="69775"/>
            <a:stretch>
              <a:fillRect/>
            </a:stretch>
          </p:blipFill>
          <p:spPr>
            <a:xfrm>
              <a:off x="5323205" y="527700"/>
              <a:ext cx="1545590" cy="1405255"/>
            </a:xfrm>
            <a:prstGeom prst="rect">
              <a:avLst/>
            </a:prstGeom>
          </p:spPr>
        </p:pic>
      </p:grpSp>
      <p:sp>
        <p:nvSpPr>
          <p:cNvPr id="11" name="文本框 10"/>
          <p:cNvSpPr txBox="1"/>
          <p:nvPr/>
        </p:nvSpPr>
        <p:spPr>
          <a:xfrm>
            <a:off x="2906327" y="2547080"/>
            <a:ext cx="4169923"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a:solidFill>
                  <a:srgbClr val="FFFFFF"/>
                </a:solidFill>
              </a:rPr>
              <a:t>PART 02</a:t>
            </a:r>
            <a:endParaRPr lang="zh-CN" altLang="en-US" sz="7200" b="1" dirty="0">
              <a:solidFill>
                <a:srgbClr val="FFFFFF"/>
              </a:solidFill>
            </a:endParaRPr>
          </a:p>
        </p:txBody>
      </p:sp>
      <p:sp>
        <p:nvSpPr>
          <p:cNvPr id="12" name="文本框 26"/>
          <p:cNvSpPr txBox="1"/>
          <p:nvPr/>
        </p:nvSpPr>
        <p:spPr>
          <a:xfrm>
            <a:off x="6995795" y="2762524"/>
            <a:ext cx="2527333"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400" b="1" dirty="0">
                <a:solidFill>
                  <a:srgbClr val="FFFFFF"/>
                </a:solidFill>
              </a:rPr>
              <a:t>学业成绩</a:t>
            </a:r>
            <a:endParaRPr lang="zh-CN" altLang="en-US" sz="4400" b="1" dirty="0">
              <a:solidFill>
                <a:srgbClr val="FFFFFF"/>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352425" y="828040"/>
            <a:ext cx="4318000" cy="460375"/>
          </a:xfrm>
          <a:prstGeom prst="rect">
            <a:avLst/>
          </a:prstGeom>
        </p:spPr>
        <p:txBody>
          <a:bodyPr wrap="square">
            <a:spAutoFit/>
          </a:bodyPr>
          <a:lstStyle/>
          <a:p>
            <a:pPr marL="571500" indent="-571500">
              <a:buFont typeface="Wingdings" panose="05000000000000000000" pitchFamily="2" charset="2"/>
              <a:buChar char="Ø"/>
            </a:pPr>
            <a:r>
              <a:rPr lang="zh-CN" altLang="en-US" sz="2400" b="1" dirty="0">
                <a:solidFill>
                  <a:srgbClr val="701128"/>
                </a:solidFill>
                <a:latin typeface="微软雅黑" panose="020B0503020204020204" pitchFamily="34" charset="-122"/>
                <a:ea typeface="微软雅黑" panose="020B0503020204020204" pitchFamily="34" charset="-122"/>
              </a:rPr>
              <a:t>精益求精，厚植笃学之基</a:t>
            </a:r>
            <a:endParaRPr lang="zh-CN" altLang="en-US" sz="2400" b="1" dirty="0">
              <a:solidFill>
                <a:srgbClr val="701128"/>
              </a:solidFill>
              <a:latin typeface="微软雅黑" panose="020B0503020204020204" pitchFamily="34" charset="-122"/>
              <a:ea typeface="微软雅黑" panose="020B0503020204020204" pitchFamily="34" charset="-122"/>
            </a:endParaRPr>
          </a:p>
        </p:txBody>
      </p:sp>
      <p:sp>
        <p:nvSpPr>
          <p:cNvPr id="51" name="矩形 50"/>
          <p:cNvSpPr/>
          <p:nvPr/>
        </p:nvSpPr>
        <p:spPr>
          <a:xfrm>
            <a:off x="980316" y="1370048"/>
            <a:ext cx="3168000" cy="36000"/>
          </a:xfrm>
          <a:prstGeom prst="rect">
            <a:avLst/>
          </a:prstGeom>
          <a:solidFill>
            <a:srgbClr val="7011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2060"/>
              </a:solidFill>
              <a:latin typeface="微软雅黑" panose="020B0503020204020204" pitchFamily="34" charset="-122"/>
              <a:ea typeface="微软雅黑" panose="020B0503020204020204" pitchFamily="34" charset="-122"/>
            </a:endParaRPr>
          </a:p>
        </p:txBody>
      </p:sp>
      <p:sp>
        <p:nvSpPr>
          <p:cNvPr id="59" name="文本框 58" hidden="1"/>
          <p:cNvSpPr txBox="1"/>
          <p:nvPr/>
        </p:nvSpPr>
        <p:spPr>
          <a:xfrm>
            <a:off x="658140" y="4146418"/>
            <a:ext cx="15849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8000" b="0" i="0" u="none" strike="noStrike" kern="1200" cap="none" spc="0" normalizeH="0" baseline="0" noProof="0" dirty="0">
                <a:ln>
                  <a:noFill/>
                </a:ln>
                <a:solidFill>
                  <a:srgbClr val="394761"/>
                </a:solidFill>
                <a:effectLst/>
                <a:uLnTx/>
                <a:uFillTx/>
                <a:latin typeface="+mj-ea"/>
                <a:ea typeface="+mj-ea"/>
                <a:cs typeface="+mn-cs"/>
              </a:rPr>
              <a:t>01</a:t>
            </a:r>
            <a:endParaRPr kumimoji="0" lang="zh-CN" altLang="en-US" sz="8000" b="0" i="0" u="none" strike="noStrike" kern="1200" cap="none" spc="0" normalizeH="0" baseline="0" noProof="0" dirty="0">
              <a:ln>
                <a:noFill/>
              </a:ln>
              <a:solidFill>
                <a:srgbClr val="394761"/>
              </a:solidFill>
              <a:effectLst/>
              <a:uLnTx/>
              <a:uFillTx/>
              <a:latin typeface="+mj-ea"/>
              <a:ea typeface="+mj-ea"/>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9421" y="2437133"/>
            <a:ext cx="5533713" cy="11880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21" y="4466674"/>
            <a:ext cx="5564846" cy="1188000"/>
          </a:xfrm>
          <a:prstGeom prst="rect">
            <a:avLst/>
          </a:prstGeom>
        </p:spPr>
      </p:pic>
      <p:grpSp>
        <p:nvGrpSpPr>
          <p:cNvPr id="58" name="组合 57"/>
          <p:cNvGrpSpPr/>
          <p:nvPr>
            <p:custDataLst>
              <p:tags r:id="rId3"/>
            </p:custDataLst>
          </p:nvPr>
        </p:nvGrpSpPr>
        <p:grpSpPr>
          <a:xfrm>
            <a:off x="7702402" y="975660"/>
            <a:ext cx="1845310" cy="960120"/>
            <a:chOff x="2631221" y="4804042"/>
            <a:chExt cx="1845310" cy="960120"/>
          </a:xfrm>
        </p:grpSpPr>
        <p:sp>
          <p:nvSpPr>
            <p:cNvPr id="64" name="矩形 63"/>
            <p:cNvSpPr/>
            <p:nvPr>
              <p:custDataLst>
                <p:tags r:id="rId4"/>
              </p:custDataLst>
            </p:nvPr>
          </p:nvSpPr>
          <p:spPr>
            <a:xfrm>
              <a:off x="2787023" y="4804042"/>
              <a:ext cx="1372803"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思源宋体 CN Heavy" panose="02020900000000000000" charset="-122"/>
                  <a:ea typeface="思源宋体 CN Heavy"/>
                </a:rPr>
                <a:t>绩点排名</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61" name="文本框 60"/>
            <p:cNvSpPr txBox="1"/>
            <p:nvPr>
              <p:custDataLst>
                <p:tags r:id="rId5"/>
              </p:custDataLst>
            </p:nvPr>
          </p:nvSpPr>
          <p:spPr>
            <a:xfrm>
              <a:off x="2631221" y="5303787"/>
              <a:ext cx="1845310" cy="460375"/>
            </a:xfrm>
            <a:prstGeom prst="rect">
              <a:avLst/>
            </a:prstGeom>
            <a:noFill/>
          </p:spPr>
          <p:txBody>
            <a:bodyPr wrap="square">
              <a:spAutoFit/>
            </a:bodyPr>
            <a:lstStyle/>
            <a:p>
              <a:r>
                <a:rPr lang="en-US" altLang="zh-CN" dirty="0"/>
                <a:t>11/572(</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1.92</a:t>
              </a:r>
              <a:r>
                <a:rPr lang="en-US" altLang="zh-CN" dirty="0"/>
                <a:t>%)</a:t>
              </a:r>
              <a:endParaRPr lang="zh-CN" altLang="en-US" dirty="0"/>
            </a:p>
          </p:txBody>
        </p:sp>
      </p:grpSp>
      <p:grpSp>
        <p:nvGrpSpPr>
          <p:cNvPr id="65" name="组合 64"/>
          <p:cNvGrpSpPr/>
          <p:nvPr>
            <p:custDataLst>
              <p:tags r:id="rId6"/>
            </p:custDataLst>
          </p:nvPr>
        </p:nvGrpSpPr>
        <p:grpSpPr>
          <a:xfrm>
            <a:off x="9873079" y="960773"/>
            <a:ext cx="1718660" cy="1231072"/>
            <a:chOff x="3918483" y="5420385"/>
            <a:chExt cx="1718660" cy="1231072"/>
          </a:xfrm>
        </p:grpSpPr>
        <p:sp>
          <p:nvSpPr>
            <p:cNvPr id="70" name="矩形 69"/>
            <p:cNvSpPr/>
            <p:nvPr>
              <p:custDataLst>
                <p:tags r:id="rId7"/>
              </p:custDataLst>
            </p:nvPr>
          </p:nvSpPr>
          <p:spPr>
            <a:xfrm>
              <a:off x="3918483" y="5420385"/>
              <a:ext cx="1512000"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rPr>
                <a:t>成绩分析</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67" name="文本框 66"/>
            <p:cNvSpPr txBox="1"/>
            <p:nvPr>
              <p:custDataLst>
                <p:tags r:id="rId8"/>
              </p:custDataLst>
            </p:nvPr>
          </p:nvSpPr>
          <p:spPr>
            <a:xfrm>
              <a:off x="4032000" y="5821512"/>
              <a:ext cx="1605143" cy="829945"/>
            </a:xfrm>
            <a:prstGeom prst="rect">
              <a:avLst/>
            </a:prstGeom>
            <a:noFill/>
          </p:spPr>
          <p:txBody>
            <a:bodyPr wrap="square">
              <a:spAutoFit/>
            </a:bodyPr>
            <a:lstStyle/>
            <a:p>
              <a:r>
                <a:rPr lang="zh-CN" altLang="en-US" sz="1800" dirty="0">
                  <a:latin typeface="楷体" panose="02010609060101010101" charset="-122"/>
                  <a:ea typeface="楷体" panose="02010609060101010101" charset="-122"/>
                  <a:cs typeface="楷体" panose="02010609060101010101" charset="-122"/>
                </a:rPr>
                <a:t>有</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40</a:t>
              </a:r>
              <a:r>
                <a:rPr lang="zh-CN" altLang="en-US" sz="1800" dirty="0">
                  <a:latin typeface="楷体" panose="02010609060101010101" charset="-122"/>
                  <a:ea typeface="楷体" panose="02010609060101010101" charset="-122"/>
                  <a:cs typeface="楷体" panose="02010609060101010101" charset="-122"/>
                </a:rPr>
                <a:t>门达</a:t>
              </a:r>
              <a:r>
                <a:rPr lang="en-US" altLang="zh-CN" sz="1800" b="1" dirty="0">
                  <a:solidFill>
                    <a:schemeClr val="accent1"/>
                  </a:solidFill>
                  <a:latin typeface="楷体" panose="02010609060101010101" charset="-122"/>
                  <a:ea typeface="楷体" panose="02010609060101010101" charset="-122"/>
                  <a:cs typeface="楷体" panose="02010609060101010101" charset="-122"/>
                </a:rPr>
                <a:t>90+</a:t>
              </a:r>
              <a:r>
                <a:rPr lang="zh-CN" altLang="en-US" sz="1800" dirty="0">
                  <a:latin typeface="楷体" panose="02010609060101010101" charset="-122"/>
                  <a:ea typeface="楷体" panose="02010609060101010101" charset="-122"/>
                  <a:cs typeface="楷体" panose="02010609060101010101" charset="-122"/>
                </a:rPr>
                <a:t>，</a:t>
              </a:r>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15</a:t>
              </a:r>
              <a:r>
                <a:rPr lang="zh-CN" altLang="en-US" sz="1800" dirty="0">
                  <a:latin typeface="楷体" panose="02010609060101010101" charset="-122"/>
                  <a:ea typeface="楷体" panose="02010609060101010101" charset="-122"/>
                  <a:cs typeface="楷体" panose="02010609060101010101" charset="-122"/>
                </a:rPr>
                <a:t>门达</a:t>
              </a:r>
              <a:r>
                <a:rPr lang="en-US" altLang="zh-CN" sz="1800" b="1" dirty="0">
                  <a:solidFill>
                    <a:schemeClr val="accent1"/>
                  </a:solidFill>
                  <a:latin typeface="楷体" panose="02010609060101010101" charset="-122"/>
                  <a:ea typeface="楷体" panose="02010609060101010101" charset="-122"/>
                  <a:cs typeface="楷体" panose="02010609060101010101" charset="-122"/>
                </a:rPr>
                <a:t>95+</a:t>
              </a:r>
              <a:endParaRPr lang="zh-CN" altLang="en-US" dirty="0">
                <a:solidFill>
                  <a:schemeClr val="tx1">
                    <a:lumMod val="50000"/>
                    <a:lumOff val="50000"/>
                  </a:schemeClr>
                </a:solidFill>
              </a:endParaRPr>
            </a:p>
          </p:txBody>
        </p:sp>
      </p:grpSp>
      <p:sp>
        <p:nvSpPr>
          <p:cNvPr id="23" name="文本框 22"/>
          <p:cNvSpPr txBox="1"/>
          <p:nvPr/>
        </p:nvSpPr>
        <p:spPr>
          <a:xfrm>
            <a:off x="2652270" y="1847047"/>
            <a:ext cx="1276350" cy="584775"/>
          </a:xfrm>
          <a:prstGeom prst="rect">
            <a:avLst/>
          </a:prstGeom>
          <a:noFill/>
        </p:spPr>
        <p:txBody>
          <a:bodyPr wrap="square" rtlCol="0">
            <a:spAutoFit/>
          </a:bodyPr>
          <a:lstStyle/>
          <a:p>
            <a:r>
              <a:rPr lang="en-US" altLang="zh-CN" sz="3200" b="1" dirty="0"/>
              <a:t>CET4</a:t>
            </a:r>
            <a:endParaRPr lang="zh-CN" altLang="en-US" sz="3200" b="1" dirty="0"/>
          </a:p>
        </p:txBody>
      </p:sp>
      <p:sp>
        <p:nvSpPr>
          <p:cNvPr id="24" name="文本框 23"/>
          <p:cNvSpPr txBox="1"/>
          <p:nvPr/>
        </p:nvSpPr>
        <p:spPr>
          <a:xfrm>
            <a:off x="2652270" y="3869726"/>
            <a:ext cx="1287000" cy="584775"/>
          </a:xfrm>
          <a:prstGeom prst="rect">
            <a:avLst/>
          </a:prstGeom>
          <a:noFill/>
        </p:spPr>
        <p:txBody>
          <a:bodyPr wrap="square" rtlCol="0">
            <a:spAutoFit/>
          </a:bodyPr>
          <a:lstStyle/>
          <a:p>
            <a:r>
              <a:rPr lang="en-US" altLang="zh-CN" sz="3200" b="1" dirty="0"/>
              <a:t>CET6</a:t>
            </a:r>
            <a:endParaRPr lang="zh-CN" altLang="en-US" sz="3200" b="1" dirty="0"/>
          </a:p>
        </p:txBody>
      </p:sp>
      <p:grpSp>
        <p:nvGrpSpPr>
          <p:cNvPr id="73" name="组合 72"/>
          <p:cNvGrpSpPr/>
          <p:nvPr>
            <p:custDataLst>
              <p:tags r:id="rId9"/>
            </p:custDataLst>
          </p:nvPr>
        </p:nvGrpSpPr>
        <p:grpSpPr>
          <a:xfrm>
            <a:off x="6159832" y="972538"/>
            <a:ext cx="1372803" cy="962660"/>
            <a:chOff x="2787023" y="4804042"/>
            <a:chExt cx="1372803" cy="962660"/>
          </a:xfrm>
        </p:grpSpPr>
        <p:sp>
          <p:nvSpPr>
            <p:cNvPr id="78" name="矩形 77"/>
            <p:cNvSpPr/>
            <p:nvPr>
              <p:custDataLst>
                <p:tags r:id="rId10"/>
              </p:custDataLst>
            </p:nvPr>
          </p:nvSpPr>
          <p:spPr>
            <a:xfrm>
              <a:off x="2787023" y="4804042"/>
              <a:ext cx="1372803" cy="40368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思源宋体 CN Heavy" panose="02020900000000000000" charset="-122"/>
                  <a:ea typeface="思源宋体 CN Heavy"/>
                </a:rPr>
                <a:t>平均绩点</a:t>
              </a:r>
              <a:endParaRPr kumimoji="0" lang="zh-CN" altLang="en-US" sz="2000" b="1" i="0" u="none" strike="noStrike" kern="1200" cap="none" spc="0" normalizeH="0" baseline="0" noProof="0" dirty="0">
                <a:ln>
                  <a:noFill/>
                </a:ln>
                <a:solidFill>
                  <a:schemeClr val="tx1"/>
                </a:solidFill>
                <a:effectLst/>
                <a:uLnTx/>
                <a:uFillTx/>
                <a:latin typeface="思源宋体 CN Heavy" panose="02020900000000000000" charset="-122"/>
                <a:ea typeface="思源宋体 CN Heavy"/>
                <a:cs typeface="+mn-cs"/>
              </a:endParaRPr>
            </a:p>
          </p:txBody>
        </p:sp>
        <p:sp>
          <p:nvSpPr>
            <p:cNvPr id="75" name="文本框 74"/>
            <p:cNvSpPr txBox="1"/>
            <p:nvPr>
              <p:custDataLst>
                <p:tags r:id="rId11"/>
              </p:custDataLst>
            </p:nvPr>
          </p:nvSpPr>
          <p:spPr>
            <a:xfrm>
              <a:off x="2940058" y="5306327"/>
              <a:ext cx="1065530" cy="460375"/>
            </a:xfrm>
            <a:prstGeom prst="rect">
              <a:avLst/>
            </a:prstGeom>
            <a:noFill/>
          </p:spPr>
          <p:txBody>
            <a:bodyPr wrap="square">
              <a:spAutoFit/>
            </a:bodyPr>
            <a:lstStyle/>
            <a:p>
              <a:r>
                <a:rPr lang="en-US" altLang="zh-CN" sz="2400" b="1"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3.8</a:t>
              </a:r>
              <a:r>
                <a:rPr lang="en-US" altLang="zh-CN" dirty="0"/>
                <a:t>/4.0</a:t>
              </a:r>
              <a:endParaRPr lang="zh-CN" altLang="en-US" dirty="0"/>
            </a:p>
          </p:txBody>
        </p:sp>
      </p:grpSp>
      <p:graphicFrame>
        <p:nvGraphicFramePr>
          <p:cNvPr id="2" name="表格 1"/>
          <p:cNvGraphicFramePr/>
          <p:nvPr>
            <p:custDataLst>
              <p:tags r:id="rId12"/>
            </p:custDataLst>
          </p:nvPr>
        </p:nvGraphicFramePr>
        <p:xfrm>
          <a:off x="6945276" y="2191967"/>
          <a:ext cx="4097975" cy="4303998"/>
        </p:xfrm>
        <a:graphic>
          <a:graphicData uri="http://schemas.openxmlformats.org/drawingml/2006/table">
            <a:tbl>
              <a:tblPr/>
              <a:tblGrid>
                <a:gridCol w="3122295"/>
                <a:gridCol w="975680"/>
              </a:tblGrid>
              <a:tr h="393035">
                <a:tc>
                  <a:txBody>
                    <a:bodyPr/>
                    <a:lstStyle/>
                    <a:p>
                      <a:pPr indent="0" algn="ctr">
                        <a:buNone/>
                      </a:pPr>
                      <a:r>
                        <a:rPr lang="zh-CN" sz="1800" b="0" dirty="0">
                          <a:solidFill>
                            <a:srgbClr val="FFFFFF"/>
                          </a:solidFill>
                          <a:latin typeface="华文新魏" panose="02010800040101010101" charset="-122"/>
                          <a:ea typeface="华文新魏" panose="02010800040101010101" charset="-122"/>
                        </a:rPr>
                        <a:t>科目</a:t>
                      </a:r>
                      <a:endParaRPr lang="zh-CN" altLang="en-US" sz="1800" b="0" dirty="0">
                        <a:solidFill>
                          <a:srgbClr val="FFFFFF"/>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701128"/>
                    </a:solidFill>
                  </a:tcPr>
                </a:tc>
                <a:tc>
                  <a:txBody>
                    <a:bodyPr/>
                    <a:lstStyle/>
                    <a:p>
                      <a:pPr indent="0" algn="ctr">
                        <a:buNone/>
                      </a:pPr>
                      <a:r>
                        <a:rPr lang="zh-CN" sz="1800" b="0" dirty="0">
                          <a:solidFill>
                            <a:srgbClr val="FFFFFF"/>
                          </a:solidFill>
                          <a:latin typeface="华文新魏" panose="02010800040101010101" charset="-122"/>
                          <a:ea typeface="华文新魏" panose="02010800040101010101" charset="-122"/>
                        </a:rPr>
                        <a:t>成绩</a:t>
                      </a:r>
                      <a:endParaRPr lang="zh-CN" altLang="en-US" sz="1800" b="0" dirty="0">
                        <a:solidFill>
                          <a:srgbClr val="FFFFFF"/>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701128"/>
                    </a:solidFill>
                  </a:tcPr>
                </a:tc>
              </a:tr>
              <a:tr h="401260">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病理生理学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dirty="0">
                          <a:solidFill>
                            <a:srgbClr val="000000"/>
                          </a:solidFill>
                          <a:latin typeface="华文新魏" panose="02010800040101010101" charset="-122"/>
                          <a:ea typeface="华文新魏" panose="02010800040101010101" charset="-122"/>
                        </a:rPr>
                        <a:t>98</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药理学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dirty="0">
                          <a:solidFill>
                            <a:srgbClr val="000000"/>
                          </a:solidFill>
                          <a:latin typeface="华文新魏" panose="02010800040101010101" charset="-122"/>
                          <a:ea typeface="华文新魏" panose="02010800040101010101" charset="-122"/>
                        </a:rPr>
                        <a:t>98</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内科学</a:t>
                      </a:r>
                      <a:r>
                        <a:rPr lang="en-US" altLang="zh-CN" sz="1800" b="0" dirty="0">
                          <a:solidFill>
                            <a:srgbClr val="000000"/>
                          </a:solidFill>
                          <a:latin typeface="华文新魏" panose="02010800040101010101" charset="-122"/>
                          <a:ea typeface="华文新魏" panose="02010800040101010101" charset="-122"/>
                        </a:rPr>
                        <a:t>B</a:t>
                      </a:r>
                      <a:endParaRPr lang="en-US" altLang="zh-CN"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dirty="0">
                          <a:solidFill>
                            <a:srgbClr val="000000"/>
                          </a:solidFill>
                          <a:latin typeface="华文新魏" panose="02010800040101010101" charset="-122"/>
                          <a:ea typeface="华文新魏" panose="02010800040101010101" charset="-122"/>
                        </a:rPr>
                        <a:t>96</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1260">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影像诊断学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dirty="0">
                          <a:solidFill>
                            <a:srgbClr val="000000"/>
                          </a:solidFill>
                          <a:latin typeface="华文新魏" panose="02010800040101010101" charset="-122"/>
                          <a:ea typeface="华文新魏" panose="02010800040101010101" charset="-122"/>
                        </a:rPr>
                        <a:t>96</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2435">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实验诊断学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2435">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临床诊断学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400085">
                <a:tc>
                  <a:txBody>
                    <a:bodyPr/>
                    <a:lstStyle/>
                    <a:p>
                      <a:pPr indent="0" algn="ctr">
                        <a:buNone/>
                      </a:pPr>
                      <a:r>
                        <a:rPr lang="zh-CN" altLang="en-US" sz="1800" b="0">
                          <a:solidFill>
                            <a:srgbClr val="000000"/>
                          </a:solidFill>
                          <a:latin typeface="华文新魏" panose="02010800040101010101" charset="-122"/>
                          <a:ea typeface="华文新魏" panose="02010800040101010101" charset="-122"/>
                        </a:rPr>
                        <a:t>病理学</a:t>
                      </a:r>
                      <a:endParaRPr lang="zh-CN" altLang="en-US" sz="1800" b="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sz="1800" b="0" dirty="0">
                          <a:solidFill>
                            <a:srgbClr val="000000"/>
                          </a:solidFill>
                          <a:latin typeface="华文新魏" panose="02010800040101010101" charset="-122"/>
                          <a:ea typeface="华文新魏" panose="02010800040101010101" charset="-122"/>
                        </a:rPr>
                        <a:t>95</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36635">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内科学</a:t>
                      </a:r>
                      <a:r>
                        <a:rPr lang="en-US" altLang="zh-CN" sz="1800" b="0" dirty="0">
                          <a:solidFill>
                            <a:srgbClr val="000000"/>
                          </a:solidFill>
                          <a:latin typeface="华文新魏" panose="02010800040101010101" charset="-122"/>
                          <a:ea typeface="华文新魏" panose="02010800040101010101" charset="-122"/>
                        </a:rPr>
                        <a:t>A</a:t>
                      </a:r>
                      <a:endParaRPr lang="en-US" altLang="zh-CN"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altLang="en-US" sz="1800" b="0">
                          <a:solidFill>
                            <a:srgbClr val="000000"/>
                          </a:solidFill>
                          <a:latin typeface="华文新魏" panose="02010800040101010101" charset="-122"/>
                          <a:ea typeface="华文新魏" panose="02010800040101010101" charset="-122"/>
                        </a:rPr>
                        <a:t>94</a:t>
                      </a:r>
                      <a:endParaRPr lang="en-US" altLang="en-US" sz="1800" b="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72473">
                <a:tc>
                  <a:txBody>
                    <a:bodyPr/>
                    <a:lstStyle/>
                    <a:p>
                      <a:pPr indent="0" algn="ctr">
                        <a:buNone/>
                      </a:pPr>
                      <a:r>
                        <a:rPr lang="zh-CN" altLang="en-US" sz="1800" b="0" dirty="0">
                          <a:solidFill>
                            <a:srgbClr val="000000"/>
                          </a:solidFill>
                          <a:latin typeface="华文新魏" panose="02010800040101010101" charset="-122"/>
                          <a:ea typeface="华文新魏" panose="02010800040101010101" charset="-122"/>
                        </a:rPr>
                        <a:t>生理学</a:t>
                      </a:r>
                      <a:endParaRPr lang="zh-CN" altLang="en-US" sz="1800" b="0" dirty="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sz="1800" b="0" dirty="0">
                          <a:solidFill>
                            <a:srgbClr val="000000"/>
                          </a:solidFill>
                          <a:latin typeface="华文新魏" panose="02010800040101010101" charset="-122"/>
                          <a:ea typeface="华文新魏" panose="02010800040101010101" charset="-122"/>
                        </a:rPr>
                        <a:t>94</a:t>
                      </a:r>
                      <a:endParaRPr lang="en-US" altLang="en-US" sz="1800" b="0" dirty="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r h="391860">
                <a:tc>
                  <a:txBody>
                    <a:bodyPr/>
                    <a:lstStyle/>
                    <a:p>
                      <a:pPr indent="0" algn="ctr">
                        <a:buNone/>
                      </a:pPr>
                      <a:r>
                        <a:rPr lang="zh-CN" altLang="en-US" sz="1800" b="0">
                          <a:solidFill>
                            <a:srgbClr val="000000"/>
                          </a:solidFill>
                          <a:latin typeface="华文新魏" panose="02010800040101010101" charset="-122"/>
                          <a:ea typeface="华文新魏" panose="02010800040101010101" charset="-122"/>
                        </a:rPr>
                        <a:t>生物化学与分子生物学</a:t>
                      </a:r>
                      <a:endParaRPr lang="zh-CN" altLang="en-US" sz="1800" b="0">
                        <a:solidFill>
                          <a:srgbClr val="000000"/>
                        </a:solidFill>
                        <a:latin typeface="华文新魏" panose="02010800040101010101" charset="-122"/>
                        <a:ea typeface="华文新魏" panose="02010800040101010101" charset="-122"/>
                      </a:endParaRPr>
                    </a:p>
                  </a:txBody>
                  <a:tcPr marL="12700" marR="12700" marT="12700" anchor="ctr">
                    <a:lnL>
                      <a:noFill/>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c>
                  <a:txBody>
                    <a:bodyPr/>
                    <a:lstStyle/>
                    <a:p>
                      <a:pPr indent="0" algn="ctr">
                        <a:buNone/>
                      </a:pPr>
                      <a:r>
                        <a:rPr lang="en-US" sz="1800" b="0">
                          <a:solidFill>
                            <a:srgbClr val="000000"/>
                          </a:solidFill>
                          <a:latin typeface="华文新魏" panose="02010800040101010101" charset="-122"/>
                          <a:ea typeface="华文新魏" panose="02010800040101010101" charset="-122"/>
                        </a:rPr>
                        <a:t>94</a:t>
                      </a:r>
                      <a:endParaRPr lang="en-US" altLang="en-US" sz="1800" b="0">
                        <a:solidFill>
                          <a:srgbClr val="000000"/>
                        </a:solidFill>
                        <a:latin typeface="华文新魏" panose="02010800040101010101" charset="-122"/>
                        <a:ea typeface="华文新魏" panose="02010800040101010101" charset="-122"/>
                      </a:endParaRPr>
                    </a:p>
                  </a:txBody>
                  <a:tcPr marL="12700" marR="12700" marT="12700" anchor="ctr">
                    <a:lnL w="12700">
                      <a:solidFill>
                        <a:schemeClr val="accent1">
                          <a:lumMod val="75000"/>
                        </a:schemeClr>
                      </a:solidFill>
                      <a:prstDash val="solid"/>
                    </a:lnL>
                    <a:lnR>
                      <a:noFill/>
                    </a:lnR>
                    <a:lnT w="12700">
                      <a:solidFill>
                        <a:schemeClr val="accent1">
                          <a:lumMod val="75000"/>
                        </a:schemeClr>
                      </a:solidFill>
                      <a:prstDash val="solid"/>
                    </a:lnT>
                    <a:lnB w="12700">
                      <a:solidFill>
                        <a:schemeClr val="accent1">
                          <a:lumMod val="75000"/>
                        </a:schemeClr>
                      </a:solidFill>
                      <a:prstDash val="solid"/>
                    </a:lnB>
                    <a:lnTlToBr>
                      <a:noFill/>
                    </a:lnTlToBr>
                    <a:lnBlToTr>
                      <a:noFill/>
                    </a:lnBlToTr>
                    <a:solidFill>
                      <a:srgbClr val="F2F2F2"/>
                    </a:solidFill>
                  </a:tcPr>
                </a:tc>
              </a:tr>
            </a:tbl>
          </a:graphicData>
        </a:graphic>
      </p:graphicFrame>
      <p:sp>
        <p:nvSpPr>
          <p:cNvPr id="7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4"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237957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a:grpSpLocks noChangeAspect="1"/>
          </p:cNvGrpSpPr>
          <p:nvPr/>
        </p:nvGrpSpPr>
        <p:grpSpPr>
          <a:xfrm>
            <a:off x="0" y="95204"/>
            <a:ext cx="12096000" cy="524448"/>
            <a:chOff x="-1" y="43199"/>
            <a:chExt cx="14604001" cy="633198"/>
          </a:xfrm>
        </p:grpSpPr>
        <p:sp>
          <p:nvSpPr>
            <p:cNvPr id="79"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80"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400" b="1" kern="0" dirty="0">
                  <a:solidFill>
                    <a:srgbClr val="701128"/>
                  </a:solidFill>
                  <a:cs typeface="+mn-ea"/>
                  <a:sym typeface="+mn-lt"/>
                </a:rPr>
                <a:t>学业成绩</a:t>
              </a:r>
              <a:endParaRPr lang="zh-CN" altLang="en-US" sz="2000" b="1" kern="0" dirty="0">
                <a:solidFill>
                  <a:srgbClr val="701128">
                    <a:alpha val="70000"/>
                  </a:srgbClr>
                </a:solidFill>
                <a:cs typeface="+mn-ea"/>
                <a:sym typeface="+mn-lt"/>
              </a:endParaRPr>
            </a:p>
          </p:txBody>
        </p:sp>
        <p:sp>
          <p:nvSpPr>
            <p:cNvPr id="81"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2"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83"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noProof="0" dirty="0">
                  <a:ln>
                    <a:noFill/>
                  </a:ln>
                  <a:solidFill>
                    <a:schemeClr val="bg1">
                      <a:alpha val="70000"/>
                    </a:schemeClr>
                  </a:solidFill>
                  <a:effectLst/>
                  <a:uLnTx/>
                  <a:uFillTx/>
                  <a:sym typeface="+mn-lt"/>
                </a:rPr>
                <a:t>科研竞赛</a:t>
              </a:r>
              <a:endParaRPr lang="zh-CN" altLang="en-US" dirty="0">
                <a:solidFill>
                  <a:schemeClr val="bg1"/>
                </a:solidFill>
                <a:sym typeface="+mn-lt"/>
              </a:endParaRPr>
            </a:p>
          </p:txBody>
        </p:sp>
        <p:sp>
          <p:nvSpPr>
            <p:cNvPr id="84"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85"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3"/>
          <a:srcRect l="25703" t="23242" r="25997" b="21750"/>
          <a:stretch>
            <a:fillRect/>
          </a:stretch>
        </p:blipFill>
        <p:spPr>
          <a:xfrm>
            <a:off x="10264775" y="-635"/>
            <a:ext cx="864000" cy="720125"/>
          </a:xfrm>
          <a:prstGeom prst="rect">
            <a:avLst/>
          </a:prstGeom>
        </p:spPr>
      </p:pic>
      <p:pic>
        <p:nvPicPr>
          <p:cNvPr id="10" name="图片 9"/>
          <p:cNvPicPr>
            <a:picLocks noChangeAspect="1"/>
          </p:cNvPicPr>
          <p:nvPr/>
        </p:nvPicPr>
        <p:blipFill>
          <a:blip r:embed="rId14"/>
          <a:srcRect t="47991" r="42285" b="25641"/>
          <a:stretch>
            <a:fillRect/>
          </a:stretch>
        </p:blipFill>
        <p:spPr>
          <a:xfrm>
            <a:off x="11117580" y="45085"/>
            <a:ext cx="978535" cy="391795"/>
          </a:xfrm>
          <a:prstGeom prst="rect">
            <a:avLst/>
          </a:prstGeom>
        </p:spPr>
      </p:pic>
      <p:pic>
        <p:nvPicPr>
          <p:cNvPr id="11" name="图片 10"/>
          <p:cNvPicPr>
            <a:picLocks noChangeAspect="1"/>
          </p:cNvPicPr>
          <p:nvPr/>
        </p:nvPicPr>
        <p:blipFill>
          <a:blip r:embed="rId14"/>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7b0a202020202266696c746572223a202236220a7d0a"/>
          <p:cNvPicPr/>
          <p:nvPr>
            <p:custDataLst>
              <p:tags r:id="rId1"/>
            </p:custDataLst>
          </p:nvPr>
        </p:nvPicPr>
        <p:blipFill>
          <a:blip r:embed="rId2"/>
          <a:stretch>
            <a:fillRect/>
          </a:stretch>
        </p:blipFill>
        <p:spPr>
          <a:xfrm rot="16200000">
            <a:off x="555299" y="3381054"/>
            <a:ext cx="1943735" cy="2868295"/>
          </a:xfrm>
          <a:prstGeom prst="rect">
            <a:avLst/>
          </a:prstGeom>
          <a:effectLst>
            <a:reflection blurRad="6350" stA="50000" endA="300" endPos="55000" dir="5400000" sy="-100000" algn="bl" rotWithShape="0"/>
          </a:effectLst>
          <a:scene3d>
            <a:camera prst="perspectiveBelow">
              <a:rot lat="1800000" lon="0" rev="0"/>
            </a:camera>
            <a:lightRig rig="threePt" dir="t"/>
          </a:scene3d>
        </p:spPr>
      </p:pic>
      <p:sp>
        <p:nvSpPr>
          <p:cNvPr id="17" name="powerpoint template design by DAJU_PPT正版来源小红书大橘PPT微信DAJU_PPT请勿抄袭搬运！盗版必究！"/>
          <p:cNvSpPr/>
          <p:nvPr/>
        </p:nvSpPr>
        <p:spPr>
          <a:xfrm>
            <a:off x="0" y="4924038"/>
            <a:ext cx="12192000" cy="1940559"/>
          </a:xfrm>
          <a:prstGeom prst="rect">
            <a:avLst/>
          </a:prstGeom>
          <a:solidFill>
            <a:schemeClr val="accent2">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2" name="直接连接符 191"/>
          <p:cNvCxnSpPr/>
          <p:nvPr>
            <p:custDataLst>
              <p:tags r:id="rId3"/>
            </p:custDataLst>
          </p:nvPr>
        </p:nvCxnSpPr>
        <p:spPr>
          <a:xfrm>
            <a:off x="0" y="2042798"/>
            <a:ext cx="12192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p:nvPr>
            <p:custDataLst>
              <p:tags r:id="rId4"/>
            </p:custDataLst>
          </p:nvPr>
        </p:nvPicPr>
        <p:blipFill>
          <a:blip r:embed="rId5"/>
          <a:stretch>
            <a:fillRect/>
          </a:stretch>
        </p:blipFill>
        <p:spPr>
          <a:xfrm>
            <a:off x="2510227" y="3849355"/>
            <a:ext cx="2739390" cy="186245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grpSp>
        <p:nvGrpSpPr>
          <p:cNvPr id="193" name="组合 192"/>
          <p:cNvGrpSpPr/>
          <p:nvPr>
            <p:custDataLst>
              <p:tags r:id="rId6"/>
            </p:custDataLst>
          </p:nvPr>
        </p:nvGrpSpPr>
        <p:grpSpPr>
          <a:xfrm>
            <a:off x="1353600" y="1882780"/>
            <a:ext cx="320036" cy="320036"/>
            <a:chOff x="1666841" y="3713607"/>
            <a:chExt cx="177546" cy="177546"/>
          </a:xfrm>
        </p:grpSpPr>
        <p:sp>
          <p:nvSpPr>
            <p:cNvPr id="234" name="椭圆 233"/>
            <p:cNvSpPr/>
            <p:nvPr>
              <p:custDataLst>
                <p:tags r:id="rId7"/>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5" name="箭头: 右 234"/>
            <p:cNvSpPr/>
            <p:nvPr>
              <p:custDataLst>
                <p:tags r:id="rId8"/>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5" name="组合 194"/>
          <p:cNvGrpSpPr>
            <a:grpSpLocks noChangeAspect="1"/>
          </p:cNvGrpSpPr>
          <p:nvPr>
            <p:custDataLst>
              <p:tags r:id="rId9"/>
            </p:custDataLst>
          </p:nvPr>
        </p:nvGrpSpPr>
        <p:grpSpPr>
          <a:xfrm>
            <a:off x="3924000" y="1883618"/>
            <a:ext cx="320400" cy="320400"/>
            <a:chOff x="3501737" y="3713607"/>
            <a:chExt cx="177546" cy="177546"/>
          </a:xfrm>
        </p:grpSpPr>
        <p:sp>
          <p:nvSpPr>
            <p:cNvPr id="232" name="椭圆 231"/>
            <p:cNvSpPr/>
            <p:nvPr>
              <p:custDataLst>
                <p:tags r:id="rId10"/>
              </p:custDataLst>
            </p:nvPr>
          </p:nvSpPr>
          <p:spPr>
            <a:xfrm>
              <a:off x="3501737"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3" name="箭头: 右 232"/>
            <p:cNvSpPr/>
            <p:nvPr>
              <p:custDataLst>
                <p:tags r:id="rId11"/>
              </p:custDataLst>
            </p:nvPr>
          </p:nvSpPr>
          <p:spPr>
            <a:xfrm>
              <a:off x="3557864"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6" name="组合 195"/>
          <p:cNvGrpSpPr>
            <a:grpSpLocks noChangeAspect="1"/>
          </p:cNvGrpSpPr>
          <p:nvPr>
            <p:custDataLst>
              <p:tags r:id="rId12"/>
            </p:custDataLst>
          </p:nvPr>
        </p:nvGrpSpPr>
        <p:grpSpPr>
          <a:xfrm>
            <a:off x="6552000" y="1883618"/>
            <a:ext cx="320400" cy="320400"/>
            <a:chOff x="5336633" y="3713607"/>
            <a:chExt cx="177546" cy="177546"/>
          </a:xfrm>
        </p:grpSpPr>
        <p:sp>
          <p:nvSpPr>
            <p:cNvPr id="226" name="椭圆 225"/>
            <p:cNvSpPr/>
            <p:nvPr>
              <p:custDataLst>
                <p:tags r:id="rId13"/>
              </p:custDataLst>
            </p:nvPr>
          </p:nvSpPr>
          <p:spPr>
            <a:xfrm>
              <a:off x="5336633"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31" name="箭头: 右 230"/>
            <p:cNvSpPr/>
            <p:nvPr>
              <p:custDataLst>
                <p:tags r:id="rId14"/>
              </p:custDataLst>
            </p:nvPr>
          </p:nvSpPr>
          <p:spPr>
            <a:xfrm>
              <a:off x="5392760"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7" name="组合 196"/>
          <p:cNvGrpSpPr>
            <a:grpSpLocks noChangeAspect="1"/>
          </p:cNvGrpSpPr>
          <p:nvPr>
            <p:custDataLst>
              <p:tags r:id="rId15"/>
            </p:custDataLst>
          </p:nvPr>
        </p:nvGrpSpPr>
        <p:grpSpPr>
          <a:xfrm>
            <a:off x="7920000" y="1883618"/>
            <a:ext cx="320400" cy="320400"/>
            <a:chOff x="7171529" y="3713607"/>
            <a:chExt cx="177546" cy="177546"/>
          </a:xfrm>
        </p:grpSpPr>
        <p:sp>
          <p:nvSpPr>
            <p:cNvPr id="224" name="椭圆 223"/>
            <p:cNvSpPr/>
            <p:nvPr>
              <p:custDataLst>
                <p:tags r:id="rId16"/>
              </p:custDataLst>
            </p:nvPr>
          </p:nvSpPr>
          <p:spPr>
            <a:xfrm>
              <a:off x="7171529"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25" name="箭头: 右 224"/>
            <p:cNvSpPr/>
            <p:nvPr>
              <p:custDataLst>
                <p:tags r:id="rId17"/>
              </p:custDataLst>
            </p:nvPr>
          </p:nvSpPr>
          <p:spPr>
            <a:xfrm>
              <a:off x="7227656"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8" name="组合 197"/>
          <p:cNvGrpSpPr>
            <a:grpSpLocks noChangeAspect="1"/>
          </p:cNvGrpSpPr>
          <p:nvPr>
            <p:custDataLst>
              <p:tags r:id="rId18"/>
            </p:custDataLst>
          </p:nvPr>
        </p:nvGrpSpPr>
        <p:grpSpPr>
          <a:xfrm>
            <a:off x="9288000" y="1883618"/>
            <a:ext cx="320400" cy="320400"/>
            <a:chOff x="9006425" y="3713607"/>
            <a:chExt cx="177546" cy="177546"/>
          </a:xfrm>
        </p:grpSpPr>
        <p:sp>
          <p:nvSpPr>
            <p:cNvPr id="219" name="椭圆 218"/>
            <p:cNvSpPr/>
            <p:nvPr>
              <p:custDataLst>
                <p:tags r:id="rId19"/>
              </p:custDataLst>
            </p:nvPr>
          </p:nvSpPr>
          <p:spPr>
            <a:xfrm>
              <a:off x="9006425"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23" name="箭头: 右 222"/>
            <p:cNvSpPr/>
            <p:nvPr>
              <p:custDataLst>
                <p:tags r:id="rId20"/>
              </p:custDataLst>
            </p:nvPr>
          </p:nvSpPr>
          <p:spPr>
            <a:xfrm>
              <a:off x="9062552"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199" name="组合 198"/>
          <p:cNvGrpSpPr>
            <a:grpSpLocks noChangeAspect="1"/>
          </p:cNvGrpSpPr>
          <p:nvPr>
            <p:custDataLst>
              <p:tags r:id="rId21"/>
            </p:custDataLst>
          </p:nvPr>
        </p:nvGrpSpPr>
        <p:grpSpPr>
          <a:xfrm>
            <a:off x="10656000" y="1883618"/>
            <a:ext cx="320400" cy="320400"/>
            <a:chOff x="10841321" y="3713607"/>
            <a:chExt cx="177546" cy="177546"/>
          </a:xfrm>
        </p:grpSpPr>
        <p:sp>
          <p:nvSpPr>
            <p:cNvPr id="216" name="椭圆 215"/>
            <p:cNvSpPr/>
            <p:nvPr>
              <p:custDataLst>
                <p:tags r:id="rId22"/>
              </p:custDataLst>
            </p:nvPr>
          </p:nvSpPr>
          <p:spPr>
            <a:xfrm>
              <a:off x="1084132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218" name="箭头: 右 217"/>
            <p:cNvSpPr/>
            <p:nvPr>
              <p:custDataLst>
                <p:tags r:id="rId23"/>
              </p:custDataLst>
            </p:nvPr>
          </p:nvSpPr>
          <p:spPr>
            <a:xfrm>
              <a:off x="1089744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22" name="powerpoint template design by DAJU_PPT正版来源小红书大橘PPT微信DAJU_PPT请勿抄袭搬运！盗版必究！"/>
          <p:cNvGrpSpPr/>
          <p:nvPr>
            <p:custDataLst>
              <p:tags r:id="rId24"/>
            </p:custDataLst>
          </p:nvPr>
        </p:nvGrpSpPr>
        <p:grpSpPr>
          <a:xfrm>
            <a:off x="6164719" y="900000"/>
            <a:ext cx="2214880" cy="738664"/>
            <a:chOff x="754304" y="2831050"/>
            <a:chExt cx="2214880" cy="738664"/>
          </a:xfrm>
        </p:grpSpPr>
        <p:sp>
          <p:nvSpPr>
            <p:cNvPr id="23" name="powerpoint template design by DAJU_PPT正版来源小红书大橘PPT微信DAJU_PPT请勿抄袭搬运！盗版必究！-1"/>
            <p:cNvSpPr txBox="1"/>
            <p:nvPr>
              <p:custDataLst>
                <p:tags r:id="rId25"/>
              </p:custDataLst>
            </p:nvPr>
          </p:nvSpPr>
          <p:spPr>
            <a:xfrm>
              <a:off x="754304" y="2831050"/>
              <a:ext cx="2214880" cy="398780"/>
            </a:xfrm>
            <a:prstGeom prst="rect">
              <a:avLst/>
            </a:prstGeom>
            <a:noFill/>
          </p:spPr>
          <p:txBody>
            <a:bodyPr wrap="none" rtlCol="0">
              <a:spAutoFit/>
            </a:bodyPr>
            <a:lstStyle/>
            <a:p>
              <a:pPr algn="ctr"/>
              <a:r>
                <a:rPr lang="zh-CN" altLang="en-US" sz="2000" dirty="0"/>
                <a:t>郑州大学三好学生</a:t>
              </a:r>
              <a:endParaRPr lang="zh-CN" altLang="en-US" sz="2000" dirty="0"/>
            </a:p>
          </p:txBody>
        </p:sp>
        <p:sp>
          <p:nvSpPr>
            <p:cNvPr id="24" name="powerpoint template design by DAJU_PPT正版来源小红书大橘PPT微信DAJU_PPT请勿抄袭搬运！盗版必究！-2"/>
            <p:cNvSpPr txBox="1"/>
            <p:nvPr>
              <p:custDataLst>
                <p:tags r:id="rId26"/>
              </p:custDataLst>
            </p:nvPr>
          </p:nvSpPr>
          <p:spPr>
            <a:xfrm>
              <a:off x="1282101" y="3200382"/>
              <a:ext cx="1159292" cy="369332"/>
            </a:xfrm>
            <a:prstGeom prst="rect">
              <a:avLst/>
            </a:prstGeom>
            <a:noFill/>
          </p:spPr>
          <p:txBody>
            <a:bodyPr wrap="none" rtlCol="0">
              <a:spAutoFit/>
            </a:bodyPr>
            <a:lstStyle/>
            <a:p>
              <a:pPr algn="ctr"/>
              <a:r>
                <a:rPr lang="zh-CN" altLang="en-US" b="1" spc="300" dirty="0"/>
                <a:t>连续</a:t>
              </a:r>
              <a:r>
                <a:rPr lang="en-US" altLang="zh-CN" b="1" spc="300" dirty="0">
                  <a:solidFill>
                    <a:srgbClr val="FF0000"/>
                  </a:solidFill>
                </a:rPr>
                <a:t>2</a:t>
              </a:r>
              <a:r>
                <a:rPr lang="zh-CN" altLang="en-US" b="1" spc="300" dirty="0">
                  <a:solidFill>
                    <a:srgbClr val="FF0000"/>
                  </a:solidFill>
                </a:rPr>
                <a:t>年</a:t>
              </a:r>
              <a:endParaRPr lang="zh-CN" altLang="en-US" b="1" spc="300" dirty="0">
                <a:solidFill>
                  <a:srgbClr val="FF0000"/>
                </a:solidFill>
              </a:endParaRPr>
            </a:p>
          </p:txBody>
        </p:sp>
      </p:grpSp>
      <p:grpSp>
        <p:nvGrpSpPr>
          <p:cNvPr id="236" name="powerpoint template design by DAJU_PPT正版来源小红书大橘PPT微信DAJU_PPT请勿抄袭搬运！盗版必究！"/>
          <p:cNvGrpSpPr/>
          <p:nvPr>
            <p:custDataLst>
              <p:tags r:id="rId27"/>
            </p:custDataLst>
          </p:nvPr>
        </p:nvGrpSpPr>
        <p:grpSpPr>
          <a:xfrm>
            <a:off x="3745393" y="2414658"/>
            <a:ext cx="1960880" cy="738664"/>
            <a:chOff x="881309" y="2831050"/>
            <a:chExt cx="1960880" cy="738664"/>
          </a:xfrm>
        </p:grpSpPr>
        <p:sp>
          <p:nvSpPr>
            <p:cNvPr id="237" name="powerpoint template design by DAJU_PPT正版来源小红书大橘PPT微信DAJU_PPT请勿抄袭搬运！盗版必究！-1"/>
            <p:cNvSpPr txBox="1"/>
            <p:nvPr>
              <p:custDataLst>
                <p:tags r:id="rId28"/>
              </p:custDataLst>
            </p:nvPr>
          </p:nvSpPr>
          <p:spPr>
            <a:xfrm>
              <a:off x="881309" y="2831050"/>
              <a:ext cx="1960880" cy="398780"/>
            </a:xfrm>
            <a:prstGeom prst="rect">
              <a:avLst/>
            </a:prstGeom>
            <a:noFill/>
          </p:spPr>
          <p:txBody>
            <a:bodyPr wrap="none" rtlCol="0">
              <a:spAutoFit/>
            </a:bodyPr>
            <a:lstStyle/>
            <a:p>
              <a:pPr algn="ctr"/>
              <a:r>
                <a:rPr lang="zh-CN" altLang="en-US" sz="2000" dirty="0"/>
                <a:t>国家励志奖学金</a:t>
              </a:r>
              <a:endParaRPr lang="zh-CN" altLang="en-US" sz="2000" dirty="0"/>
            </a:p>
          </p:txBody>
        </p:sp>
        <p:sp>
          <p:nvSpPr>
            <p:cNvPr id="238" name="powerpoint template design by DAJU_PPT正版来源小红书大橘PPT微信DAJU_PPT请勿抄袭搬运！盗版必究！-2"/>
            <p:cNvSpPr txBox="1"/>
            <p:nvPr>
              <p:custDataLst>
                <p:tags r:id="rId29"/>
              </p:custDataLst>
            </p:nvPr>
          </p:nvSpPr>
          <p:spPr>
            <a:xfrm>
              <a:off x="1224361" y="3200382"/>
              <a:ext cx="1274773" cy="369332"/>
            </a:xfrm>
            <a:prstGeom prst="rect">
              <a:avLst/>
            </a:prstGeom>
            <a:noFill/>
          </p:spPr>
          <p:txBody>
            <a:bodyPr wrap="none" rtlCol="0">
              <a:spAutoFit/>
            </a:bodyPr>
            <a:lstStyle/>
            <a:p>
              <a:pPr algn="ctr"/>
              <a:r>
                <a:rPr lang="en-US" altLang="zh-CN" b="1" spc="300" dirty="0"/>
                <a:t>2023.11</a:t>
              </a:r>
              <a:endParaRPr lang="zh-CN" altLang="en-US" b="1" spc="300" dirty="0"/>
            </a:p>
          </p:txBody>
        </p:sp>
      </p:grpSp>
      <p:grpSp>
        <p:nvGrpSpPr>
          <p:cNvPr id="239" name="powerpoint template design by DAJU_PPT正版来源小红书大橘PPT微信DAJU_PPT请勿抄袭搬运！盗版必究！"/>
          <p:cNvGrpSpPr/>
          <p:nvPr>
            <p:custDataLst>
              <p:tags r:id="rId30"/>
            </p:custDataLst>
          </p:nvPr>
        </p:nvGrpSpPr>
        <p:grpSpPr>
          <a:xfrm>
            <a:off x="8885849" y="2414658"/>
            <a:ext cx="2468880" cy="737632"/>
            <a:chOff x="627311" y="2831050"/>
            <a:chExt cx="2468880" cy="737632"/>
          </a:xfrm>
        </p:grpSpPr>
        <p:sp>
          <p:nvSpPr>
            <p:cNvPr id="240" name="powerpoint template design by DAJU_PPT正版来源小红书大橘PPT微信DAJU_PPT请勿抄袭搬运！盗版必究！-1"/>
            <p:cNvSpPr txBox="1"/>
            <p:nvPr>
              <p:custDataLst>
                <p:tags r:id="rId31"/>
              </p:custDataLst>
            </p:nvPr>
          </p:nvSpPr>
          <p:spPr>
            <a:xfrm>
              <a:off x="627311" y="2831050"/>
              <a:ext cx="2468880" cy="398780"/>
            </a:xfrm>
            <a:prstGeom prst="rect">
              <a:avLst/>
            </a:prstGeom>
            <a:noFill/>
          </p:spPr>
          <p:txBody>
            <a:bodyPr wrap="none" rtlCol="0">
              <a:spAutoFit/>
            </a:bodyPr>
            <a:lstStyle/>
            <a:p>
              <a:pPr algn="ctr"/>
              <a:r>
                <a:rPr lang="zh-CN" altLang="en-US" sz="2000" dirty="0"/>
                <a:t>郑州大学一等奖学金</a:t>
              </a:r>
              <a:endParaRPr lang="zh-CN" altLang="en-US" sz="2000" dirty="0"/>
            </a:p>
          </p:txBody>
        </p:sp>
        <p:sp>
          <p:nvSpPr>
            <p:cNvPr id="241" name="powerpoint template design by DAJU_PPT正版来源小红书大橘PPT微信DAJU_PPT请勿抄袭搬运！盗版必究！-2"/>
            <p:cNvSpPr txBox="1"/>
            <p:nvPr>
              <p:custDataLst>
                <p:tags r:id="rId32"/>
              </p:custDataLst>
            </p:nvPr>
          </p:nvSpPr>
          <p:spPr>
            <a:xfrm>
              <a:off x="1224207" y="3200382"/>
              <a:ext cx="1275080" cy="368300"/>
            </a:xfrm>
            <a:prstGeom prst="rect">
              <a:avLst/>
            </a:prstGeom>
            <a:noFill/>
          </p:spPr>
          <p:txBody>
            <a:bodyPr wrap="none" rtlCol="0">
              <a:spAutoFit/>
            </a:bodyPr>
            <a:lstStyle/>
            <a:p>
              <a:pPr algn="ctr"/>
              <a:r>
                <a:rPr lang="en-US" b="1" spc="300" dirty="0"/>
                <a:t>2024.12</a:t>
              </a:r>
              <a:endParaRPr lang="en-US" b="1" spc="300" dirty="0">
                <a:solidFill>
                  <a:srgbClr val="FF0000"/>
                </a:solidFill>
              </a:endParaRPr>
            </a:p>
          </p:txBody>
        </p:sp>
      </p:grpSp>
      <p:cxnSp>
        <p:nvCxnSpPr>
          <p:cNvPr id="277" name="powerpoint template design by DAJU_PPT正版来源小红书大橘PPT微信DAJU_PPT请勿抄袭搬运！盗版必究！"/>
          <p:cNvCxnSpPr/>
          <p:nvPr>
            <p:custDataLst>
              <p:tags r:id="rId33"/>
            </p:custDataLst>
          </p:nvPr>
        </p:nvCxnSpPr>
        <p:spPr>
          <a:xfrm>
            <a:off x="3879922" y="3579805"/>
            <a:ext cx="4284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34"/>
            </p:custDataLst>
          </p:nvPr>
        </p:nvGrpSpPr>
        <p:grpSpPr>
          <a:xfrm>
            <a:off x="2628000" y="1882800"/>
            <a:ext cx="320036" cy="320036"/>
            <a:chOff x="1666841" y="3713607"/>
            <a:chExt cx="177546" cy="177546"/>
          </a:xfrm>
        </p:grpSpPr>
        <p:sp>
          <p:nvSpPr>
            <p:cNvPr id="3" name="椭圆 2"/>
            <p:cNvSpPr/>
            <p:nvPr>
              <p:custDataLst>
                <p:tags r:id="rId35"/>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4" name="箭头: 右 3"/>
            <p:cNvSpPr/>
            <p:nvPr>
              <p:custDataLst>
                <p:tags r:id="rId36"/>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5" name="组合 4"/>
          <p:cNvGrpSpPr/>
          <p:nvPr>
            <p:custDataLst>
              <p:tags r:id="rId37"/>
            </p:custDataLst>
          </p:nvPr>
        </p:nvGrpSpPr>
        <p:grpSpPr>
          <a:xfrm>
            <a:off x="5220000" y="1882800"/>
            <a:ext cx="320036" cy="320036"/>
            <a:chOff x="1666841" y="3713607"/>
            <a:chExt cx="177546" cy="177546"/>
          </a:xfrm>
        </p:grpSpPr>
        <p:sp>
          <p:nvSpPr>
            <p:cNvPr id="13" name="椭圆 12"/>
            <p:cNvSpPr/>
            <p:nvPr>
              <p:custDataLst>
                <p:tags r:id="rId38"/>
              </p:custDataLst>
            </p:nvPr>
          </p:nvSpPr>
          <p:spPr>
            <a:xfrm>
              <a:off x="1666841" y="3713607"/>
              <a:ext cx="177546" cy="177546"/>
            </a:xfrm>
            <a:prstGeom prst="ellipse">
              <a:avLst/>
            </a:prstGeom>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sp>
          <p:nvSpPr>
            <p:cNvPr id="14" name="箭头: 右 13"/>
            <p:cNvSpPr/>
            <p:nvPr>
              <p:custDataLst>
                <p:tags r:id="rId39"/>
              </p:custDataLst>
            </p:nvPr>
          </p:nvSpPr>
          <p:spPr>
            <a:xfrm>
              <a:off x="1722968" y="3757129"/>
              <a:ext cx="78900" cy="90501"/>
            </a:xfrm>
            <a:prstGeom prst="rightArrow">
              <a:avLst>
                <a:gd name="adj1" fmla="val 50000"/>
                <a:gd name="adj2" fmla="val 1112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F1111"/>
                </a:solidFill>
              </a:endParaRPr>
            </a:p>
          </p:txBody>
        </p:sp>
      </p:grpSp>
      <p:grpSp>
        <p:nvGrpSpPr>
          <p:cNvPr id="31" name="powerpoint template design by DAJU_PPT正版来源小红书大橘PPT微信DAJU_PPT请勿抄袭搬运！盗版必究！"/>
          <p:cNvGrpSpPr/>
          <p:nvPr>
            <p:custDataLst>
              <p:tags r:id="rId40"/>
            </p:custDataLst>
          </p:nvPr>
        </p:nvGrpSpPr>
        <p:grpSpPr>
          <a:xfrm>
            <a:off x="927525" y="901905"/>
            <a:ext cx="2468880" cy="737632"/>
            <a:chOff x="627307" y="2831050"/>
            <a:chExt cx="2468880" cy="737632"/>
          </a:xfrm>
        </p:grpSpPr>
        <p:sp>
          <p:nvSpPr>
            <p:cNvPr id="32" name="powerpoint template design by DAJU_PPT正版来源小红书大橘PPT微信DAJU_PPT请勿抄袭搬运！盗版必究！-1"/>
            <p:cNvSpPr txBox="1"/>
            <p:nvPr>
              <p:custDataLst>
                <p:tags r:id="rId41"/>
              </p:custDataLst>
            </p:nvPr>
          </p:nvSpPr>
          <p:spPr>
            <a:xfrm>
              <a:off x="627307" y="2831050"/>
              <a:ext cx="2468880" cy="398780"/>
            </a:xfrm>
            <a:prstGeom prst="rect">
              <a:avLst/>
            </a:prstGeom>
            <a:noFill/>
          </p:spPr>
          <p:txBody>
            <a:bodyPr wrap="none" rtlCol="0">
              <a:spAutoFit/>
            </a:bodyPr>
            <a:lstStyle/>
            <a:p>
              <a:pPr algn="ctr"/>
              <a:r>
                <a:rPr lang="zh-CN" altLang="en-US" sz="2000" dirty="0"/>
                <a:t>郑州大学二等奖学金</a:t>
              </a:r>
              <a:endParaRPr lang="zh-CN" altLang="en-US" sz="2000" dirty="0"/>
            </a:p>
          </p:txBody>
        </p:sp>
        <p:sp>
          <p:nvSpPr>
            <p:cNvPr id="33" name="powerpoint template design by DAJU_PPT正版来源小红书大橘PPT微信DAJU_PPT请勿抄袭搬运！盗版必究！-2"/>
            <p:cNvSpPr txBox="1"/>
            <p:nvPr>
              <p:custDataLst>
                <p:tags r:id="rId42"/>
              </p:custDataLst>
            </p:nvPr>
          </p:nvSpPr>
          <p:spPr>
            <a:xfrm>
              <a:off x="1224207" y="3200382"/>
              <a:ext cx="1275080" cy="368300"/>
            </a:xfrm>
            <a:prstGeom prst="rect">
              <a:avLst/>
            </a:prstGeom>
            <a:noFill/>
          </p:spPr>
          <p:txBody>
            <a:bodyPr wrap="none" rtlCol="0">
              <a:spAutoFit/>
            </a:bodyPr>
            <a:lstStyle/>
            <a:p>
              <a:pPr algn="ctr"/>
              <a:r>
                <a:rPr lang="en-US" altLang="zh-CN" b="1" spc="300" dirty="0"/>
                <a:t>2022.12</a:t>
              </a:r>
              <a:endParaRPr lang="zh-CN" altLang="en-US" b="1" spc="300" dirty="0"/>
            </a:p>
          </p:txBody>
        </p:sp>
      </p:grpSp>
      <p:pic>
        <p:nvPicPr>
          <p:cNvPr id="35" name="图片 34"/>
          <p:cNvPicPr/>
          <p:nvPr>
            <p:custDataLst>
              <p:tags r:id="rId43"/>
            </p:custDataLst>
          </p:nvPr>
        </p:nvPicPr>
        <p:blipFill>
          <a:blip r:embed="rId44"/>
          <a:stretch>
            <a:fillRect/>
          </a:stretch>
        </p:blipFill>
        <p:spPr>
          <a:xfrm>
            <a:off x="4766134" y="3897224"/>
            <a:ext cx="2739390" cy="1922780"/>
          </a:xfrm>
          <a:prstGeom prst="rect">
            <a:avLst/>
          </a:prstGeom>
          <a:effectLst>
            <a:reflection blurRad="6350" stA="50000" endA="300" endPos="55000" dir="5400000" sy="-100000" algn="bl" rotWithShape="0"/>
          </a:effectLst>
          <a:scene3d>
            <a:camera prst="perspectiveRight">
              <a:rot lat="0" lon="19800000" rev="0"/>
            </a:camera>
            <a:lightRig rig="threePt" dir="t"/>
          </a:scene3d>
        </p:spPr>
      </p:pic>
      <p:pic>
        <p:nvPicPr>
          <p:cNvPr id="36" name="图片 35" descr="7b0a202020202266696c746572223a202236220a7d0a"/>
          <p:cNvPicPr/>
          <p:nvPr>
            <p:custDataLst>
              <p:tags r:id="rId45"/>
            </p:custDataLst>
          </p:nvPr>
        </p:nvPicPr>
        <p:blipFill>
          <a:blip r:embed="rId46"/>
          <a:stretch>
            <a:fillRect/>
          </a:stretch>
        </p:blipFill>
        <p:spPr>
          <a:xfrm>
            <a:off x="7022041" y="3873720"/>
            <a:ext cx="2739390" cy="195389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pic>
        <p:nvPicPr>
          <p:cNvPr id="43" name="图片 42" descr="7b0a202020202266696c746572223a202236220a7d0a"/>
          <p:cNvPicPr/>
          <p:nvPr>
            <p:custDataLst>
              <p:tags r:id="rId47"/>
            </p:custDataLst>
          </p:nvPr>
        </p:nvPicPr>
        <p:blipFill>
          <a:blip r:embed="rId48"/>
          <a:stretch>
            <a:fillRect/>
          </a:stretch>
        </p:blipFill>
        <p:spPr>
          <a:xfrm>
            <a:off x="9446505" y="3897224"/>
            <a:ext cx="2739390" cy="1939925"/>
          </a:xfrm>
          <a:prstGeom prst="rect">
            <a:avLst/>
          </a:prstGeom>
          <a:effectLst>
            <a:reflection blurRad="6350" stA="50000" endA="300" endPos="55000" dir="5400000" sy="-100000" algn="bl" rotWithShape="0"/>
          </a:effectLst>
          <a:scene3d>
            <a:camera prst="perspectiveRight">
              <a:rot lat="0" lon="19800000" rev="0"/>
            </a:camera>
            <a:lightRig rig="threePt" dir="t"/>
          </a:scene3d>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15"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37957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400" b="1" kern="0" dirty="0">
                  <a:solidFill>
                    <a:srgbClr val="701128"/>
                  </a:solidFill>
                  <a:cs typeface="+mn-ea"/>
                  <a:sym typeface="+mn-lt"/>
                </a:rPr>
                <a:t>学业成绩</a:t>
              </a:r>
              <a:endParaRPr lang="zh-CN" altLang="en-US" sz="2000" b="1" kern="0" dirty="0">
                <a:solidFill>
                  <a:srgbClr val="701128">
                    <a:alpha val="70000"/>
                  </a:srgb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000" b="0" noProof="0" dirty="0">
                  <a:ln>
                    <a:noFill/>
                  </a:ln>
                  <a:solidFill>
                    <a:schemeClr val="bg1">
                      <a:alpha val="70000"/>
                    </a:schemeClr>
                  </a:solidFill>
                  <a:effectLst/>
                  <a:uLnTx/>
                  <a:uFillTx/>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9"/>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50"/>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50"/>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werpoint template design by DAJU_PPT正版来源小红书大橘PPT微信DAJU_PPT请勿抄袭搬运！盗版必究！"/>
          <p:cNvSpPr txBox="1"/>
          <p:nvPr/>
        </p:nvSpPr>
        <p:spPr>
          <a:xfrm>
            <a:off x="2534920" y="6376873"/>
            <a:ext cx="7376160" cy="307777"/>
          </a:xfrm>
          <a:prstGeom prst="rect">
            <a:avLst/>
          </a:prstGeom>
          <a:noFill/>
        </p:spPr>
        <p:txBody>
          <a:bodyPr wrap="square">
            <a:spAutoFit/>
          </a:bodyPr>
          <a:lstStyle/>
          <a:p>
            <a:pPr algn="ctr"/>
            <a:r>
              <a:rPr lang="en-US" altLang="zh-CN" sz="1400" dirty="0">
                <a:solidFill>
                  <a:schemeClr val="bg1"/>
                </a:solidFill>
                <a:cs typeface="+mn-ea"/>
                <a:sym typeface="+mn-lt"/>
              </a:rPr>
              <a:t>——</a:t>
            </a:r>
            <a:r>
              <a:rPr lang="en-US" altLang="zh-CN" sz="1400" spc="300" dirty="0">
                <a:solidFill>
                  <a:schemeClr val="bg1"/>
                </a:solidFill>
                <a:cs typeface="+mn-ea"/>
                <a:sym typeface="+mn-lt"/>
              </a:rPr>
              <a:t> </a:t>
            </a:r>
            <a:r>
              <a:rPr lang="zh-CN" altLang="en-US" sz="1400" spc="300" dirty="0">
                <a:solidFill>
                  <a:schemeClr val="bg1"/>
                </a:solidFill>
                <a:cs typeface="+mn-ea"/>
                <a:sym typeface="+mn-lt"/>
              </a:rPr>
              <a:t>艰苦朴素 </a:t>
            </a:r>
            <a:r>
              <a:rPr lang="en-US" altLang="zh-CN" sz="1400" spc="300" dirty="0">
                <a:solidFill>
                  <a:schemeClr val="bg1"/>
                </a:solidFill>
                <a:cs typeface="+mn-ea"/>
                <a:sym typeface="+mn-lt"/>
              </a:rPr>
              <a:t>· </a:t>
            </a:r>
            <a:r>
              <a:rPr lang="zh-CN" altLang="en-US" sz="1400" spc="300" dirty="0">
                <a:solidFill>
                  <a:schemeClr val="bg1"/>
                </a:solidFill>
                <a:cs typeface="+mn-ea"/>
                <a:sym typeface="+mn-lt"/>
              </a:rPr>
              <a:t>实事求是 </a:t>
            </a:r>
            <a:r>
              <a:rPr lang="en-US" altLang="zh-CN" sz="1400" spc="300" dirty="0">
                <a:solidFill>
                  <a:schemeClr val="bg1"/>
                </a:solidFill>
                <a:cs typeface="+mn-ea"/>
                <a:sym typeface="+mn-lt"/>
              </a:rPr>
              <a:t>· </a:t>
            </a:r>
            <a:r>
              <a:rPr lang="zh-CN" altLang="en-US" sz="1400" spc="300" dirty="0">
                <a:solidFill>
                  <a:schemeClr val="bg1"/>
                </a:solidFill>
                <a:cs typeface="+mn-ea"/>
                <a:sym typeface="+mn-lt"/>
              </a:rPr>
              <a:t>严格要求 </a:t>
            </a:r>
            <a:r>
              <a:rPr lang="en-US" altLang="zh-CN" sz="1400" spc="300" dirty="0">
                <a:solidFill>
                  <a:schemeClr val="bg1"/>
                </a:solidFill>
                <a:cs typeface="+mn-ea"/>
                <a:sym typeface="+mn-lt"/>
              </a:rPr>
              <a:t>· </a:t>
            </a:r>
            <a:r>
              <a:rPr lang="zh-CN" altLang="en-US" sz="1400" spc="300" dirty="0">
                <a:solidFill>
                  <a:schemeClr val="bg1"/>
                </a:solidFill>
                <a:cs typeface="+mn-ea"/>
                <a:sym typeface="+mn-lt"/>
              </a:rPr>
              <a:t>勇于探索 </a:t>
            </a:r>
            <a:r>
              <a:rPr lang="en-US" altLang="zh-CN" sz="1400" spc="-150" dirty="0">
                <a:solidFill>
                  <a:schemeClr val="bg1"/>
                </a:solidFill>
                <a:cs typeface="+mn-ea"/>
                <a:sym typeface="+mn-lt"/>
              </a:rPr>
              <a:t>——</a:t>
            </a:r>
            <a:endParaRPr lang="en-US" altLang="zh-CN" sz="1400" spc="-150" dirty="0">
              <a:solidFill>
                <a:schemeClr val="bg1"/>
              </a:solidFill>
              <a:cs typeface="+mn-ea"/>
              <a:sym typeface="+mn-lt"/>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53407"/>
          <a:stretch>
            <a:fillRect/>
          </a:stretch>
        </p:blipFill>
        <p:spPr>
          <a:xfrm>
            <a:off x="0" y="1272857"/>
            <a:ext cx="12192000" cy="4260433"/>
          </a:xfrm>
          <a:prstGeom prst="rect">
            <a:avLst/>
          </a:prstGeom>
        </p:spPr>
      </p:pic>
      <p:grpSp>
        <p:nvGrpSpPr>
          <p:cNvPr id="9" name="组合 8"/>
          <p:cNvGrpSpPr/>
          <p:nvPr/>
        </p:nvGrpSpPr>
        <p:grpSpPr>
          <a:xfrm>
            <a:off x="0" y="527700"/>
            <a:ext cx="12192635" cy="5005591"/>
            <a:chOff x="0" y="527700"/>
            <a:chExt cx="12192635" cy="5005591"/>
          </a:xfrm>
        </p:grpSpPr>
        <p:sp>
          <p:nvSpPr>
            <p:cNvPr id="7" name="矩形 6"/>
            <p:cNvSpPr/>
            <p:nvPr/>
          </p:nvSpPr>
          <p:spPr>
            <a:xfrm>
              <a:off x="0" y="1272858"/>
              <a:ext cx="12192635" cy="4260433"/>
            </a:xfrm>
            <a:prstGeom prst="rect">
              <a:avLst/>
            </a:prstGeom>
            <a:solidFill>
              <a:srgbClr val="701128">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华西icon"/>
            <p:cNvPicPr>
              <a:picLocks noChangeAspect="1"/>
            </p:cNvPicPr>
            <p:nvPr/>
          </p:nvPicPr>
          <p:blipFill>
            <a:blip r:embed="rId2"/>
            <a:srcRect l="15066" r="69775"/>
            <a:stretch>
              <a:fillRect/>
            </a:stretch>
          </p:blipFill>
          <p:spPr>
            <a:xfrm>
              <a:off x="5323205" y="527700"/>
              <a:ext cx="1545590" cy="1405255"/>
            </a:xfrm>
            <a:prstGeom prst="rect">
              <a:avLst/>
            </a:prstGeom>
          </p:spPr>
        </p:pic>
      </p:grpSp>
      <p:sp>
        <p:nvSpPr>
          <p:cNvPr id="11" name="文本框 10"/>
          <p:cNvSpPr txBox="1"/>
          <p:nvPr/>
        </p:nvSpPr>
        <p:spPr>
          <a:xfrm>
            <a:off x="2906327" y="2547080"/>
            <a:ext cx="4169923"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dirty="0">
                <a:solidFill>
                  <a:srgbClr val="FFFFFF"/>
                </a:solidFill>
              </a:rPr>
              <a:t>PART 03</a:t>
            </a:r>
            <a:endParaRPr lang="zh-CN" altLang="en-US" sz="7200" b="1" dirty="0">
              <a:solidFill>
                <a:srgbClr val="FFFFFF"/>
              </a:solidFill>
            </a:endParaRPr>
          </a:p>
        </p:txBody>
      </p:sp>
      <p:sp>
        <p:nvSpPr>
          <p:cNvPr id="12" name="文本框 26"/>
          <p:cNvSpPr txBox="1"/>
          <p:nvPr/>
        </p:nvSpPr>
        <p:spPr>
          <a:xfrm>
            <a:off x="6995795" y="2762524"/>
            <a:ext cx="2527333" cy="7683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400" b="1" dirty="0">
                <a:solidFill>
                  <a:srgbClr val="FFFFFF"/>
                </a:solidFill>
              </a:rPr>
              <a:t>科研竞赛</a:t>
            </a:r>
            <a:endParaRPr lang="zh-CN" altLang="en-US" sz="4400" b="1" dirty="0">
              <a:solidFill>
                <a:srgbClr val="FFFFFF"/>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629" y="1694970"/>
            <a:ext cx="2651873" cy="1850245"/>
          </a:xfrm>
          <a:prstGeom prst="rect">
            <a:avLst/>
          </a:prstGeom>
          <a:effectLst>
            <a:reflection blurRad="6350" stA="52000" endA="300" endPos="35000" dir="5400000" sy="-100000" algn="bl" rotWithShape="0"/>
          </a:effectLst>
          <a:scene3d>
            <a:camera prst="perspectiveRight">
              <a:rot lat="0" lon="21594000" rev="0"/>
            </a:camera>
            <a:lightRig rig="threePt" dir="t"/>
          </a:scene3d>
        </p:spPr>
      </p:pic>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fontScale="90000"/>
          </a:bodyPr>
          <a:lstStyle/>
          <a:p>
            <a:r>
              <a:rPr lang="zh-CN" altLang="en-US" dirty="0">
                <a:solidFill>
                  <a:srgbClr val="701128"/>
                </a:solidFill>
                <a:latin typeface="+mn-lt"/>
                <a:ea typeface="+mn-ea"/>
                <a:cs typeface="+mn-ea"/>
                <a:sym typeface="+mn-lt"/>
              </a:rPr>
              <a:t>科研竞赛经历</a:t>
            </a:r>
            <a:endParaRPr lang="zh-CN" altLang="en-US" dirty="0">
              <a:solidFill>
                <a:srgbClr val="701128"/>
              </a:solidFill>
              <a:latin typeface="+mn-lt"/>
              <a:ea typeface="+mn-ea"/>
              <a:cs typeface="+mn-ea"/>
              <a:sym typeface="+mn-lt"/>
            </a:endParaRPr>
          </a:p>
        </p:txBody>
      </p:sp>
      <p:cxnSp>
        <p:nvCxnSpPr>
          <p:cNvPr id="2" name="powerpoint template design by DAJU_PPT正版来源小红书大橘PPT微信DAJU_PPT请勿抄袭搬运！盗版必究！"/>
          <p:cNvCxnSpPr/>
          <p:nvPr/>
        </p:nvCxnSpPr>
        <p:spPr>
          <a:xfrm>
            <a:off x="510465" y="1948143"/>
            <a:ext cx="27634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6" name="powerpoint template design by DAJU_PPT正版来源小红书大橘PPT微信DAJU_PPT请勿抄袭搬运！盗版必究！"/>
          <p:cNvGraphicFramePr>
            <a:graphicFrameLocks noGrp="1"/>
          </p:cNvGraphicFramePr>
          <p:nvPr>
            <p:custDataLst>
              <p:tags r:id="rId2"/>
            </p:custDataLst>
          </p:nvPr>
        </p:nvGraphicFramePr>
        <p:xfrm>
          <a:off x="5695315" y="1478915"/>
          <a:ext cx="6033770" cy="4483735"/>
        </p:xfrm>
        <a:graphic>
          <a:graphicData uri="http://schemas.openxmlformats.org/drawingml/2006/table">
            <a:tbl>
              <a:tblPr firstRow="1">
                <a:tableStyleId>{C65CDBC2-B764-4A33-ABC6-A42974D34411}</a:tableStyleId>
              </a:tblPr>
              <a:tblGrid>
                <a:gridCol w="1122045"/>
                <a:gridCol w="2927985"/>
                <a:gridCol w="958850"/>
                <a:gridCol w="1024890"/>
              </a:tblGrid>
              <a:tr h="620395">
                <a:tc>
                  <a:txBody>
                    <a:bodyPr/>
                    <a:lstStyle/>
                    <a:p>
                      <a:pPr algn="ctr"/>
                      <a:r>
                        <a:rPr lang="zh-CN" altLang="en-US" sz="1800" dirty="0">
                          <a:solidFill>
                            <a:schemeClr val="bg1"/>
                          </a:solidFill>
                        </a:rPr>
                        <a:t>参赛时间</a:t>
                      </a:r>
                      <a:endParaRPr lang="zh-CN" altLang="en-US" sz="1800" dirty="0">
                        <a:solidFill>
                          <a:schemeClr val="bg1"/>
                        </a:solidFill>
                      </a:endParaRPr>
                    </a:p>
                  </a:txBody>
                  <a:tcPr marL="45703" marR="45703" marT="22860" marB="22860" anchor="ctr">
                    <a:solidFill>
                      <a:srgbClr val="701128"/>
                    </a:solidFill>
                  </a:tcPr>
                </a:tc>
                <a:tc>
                  <a:txBody>
                    <a:bodyPr/>
                    <a:lstStyle/>
                    <a:p>
                      <a:pPr algn="ctr"/>
                      <a:r>
                        <a:rPr lang="zh-CN" altLang="en-US" sz="1800" kern="1200" dirty="0">
                          <a:solidFill>
                            <a:schemeClr val="bg1"/>
                          </a:solidFill>
                        </a:rPr>
                        <a:t>竞赛项目</a:t>
                      </a:r>
                      <a:endParaRPr lang="zh-CN" altLang="en-US" sz="1800" kern="1200" dirty="0">
                        <a:solidFill>
                          <a:schemeClr val="bg1"/>
                        </a:solidFill>
                      </a:endParaRPr>
                    </a:p>
                  </a:txBody>
                  <a:tcPr marL="45703" marR="45703" marT="22860" marB="22860" anchor="ctr">
                    <a:solidFill>
                      <a:srgbClr val="70112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等级</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solidFill>
                      <a:srgbClr val="70112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solidFill>
                            <a:schemeClr val="bg1"/>
                          </a:solidFill>
                          <a:effectLst/>
                          <a:uLnTx/>
                          <a:uFillTx/>
                        </a:rPr>
                        <a:t>工作</a:t>
                      </a:r>
                      <a:endParaRPr kumimoji="0" lang="zh-CN" altLang="en-US" sz="1800" u="none" strike="noStrike" kern="1200" cap="none" spc="0" normalizeH="0" baseline="0" noProof="0" dirty="0">
                        <a:ln>
                          <a:noFill/>
                        </a:ln>
                        <a:solidFill>
                          <a:schemeClr val="bg1"/>
                        </a:solidFill>
                        <a:effectLst/>
                        <a:uLnTx/>
                        <a:uFillTx/>
                      </a:endParaRPr>
                    </a:p>
                  </a:txBody>
                  <a:tcPr marL="45703" marR="45703" marT="22860" marB="22860" anchor="ctr">
                    <a:solidFill>
                      <a:srgbClr val="701128"/>
                    </a:solidFill>
                  </a:tcP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2023.05</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郑州大学“大学生创新创业训练计划”项目</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校级</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2024.08</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北京脑暑期培训营文献汇报</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一等奖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2024.12</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挑战杯“创青春”全国大学生创业大赛</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院级三等奖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负责人</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2024.12</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中国国际大学生创新大赛（高教主赛道本科生创意组）</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校赛金奖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r h="7715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effectLst/>
                          <a:uLnTx/>
                          <a:uFillTx/>
                        </a:rPr>
                        <a:t>2025.07</a:t>
                      </a:r>
                      <a:endParaRPr kumimoji="0" lang="en-US" altLang="zh-CN"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第十一届全国大学生医学创新大赛暨“一带一路”国际竞赛复赛长沙赛区医工交叉赛道</a:t>
                      </a:r>
                      <a:endParaRPr kumimoji="0" lang="zh-CN" altLang="en-US" sz="1600" u="none" strike="noStrike" kern="1200" cap="none" spc="0" normalizeH="0" baseline="0" noProof="0" dirty="0">
                        <a:ln>
                          <a:noFill/>
                        </a:ln>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国赛银奖</a:t>
                      </a:r>
                      <a:endParaRPr kumimoji="0" lang="zh-CN" altLang="en-US" sz="1600" u="none" strike="noStrike" kern="1200" cap="none" spc="0" normalizeH="0" baseline="0" noProof="0" dirty="0">
                        <a:ln>
                          <a:noFill/>
                        </a:ln>
                        <a:effectLst/>
                        <a:uLnTx/>
                        <a:uFillTx/>
                      </a:endParaRPr>
                    </a:p>
                  </a:txBody>
                  <a:tcPr marL="45703" marR="45703" marT="22860" marB="228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effectLst/>
                          <a:uLnTx/>
                          <a:uFillTx/>
                        </a:rPr>
                        <a:t>核心成员</a:t>
                      </a:r>
                      <a:endParaRPr kumimoji="0" lang="zh-CN" altLang="en-US" sz="1600" u="none" strike="noStrike" kern="1200" cap="none" spc="0" normalizeH="0" baseline="0" noProof="0" dirty="0">
                        <a:ln>
                          <a:noFill/>
                        </a:ln>
                        <a:effectLst/>
                        <a:uLnTx/>
                        <a:uFillTx/>
                      </a:endParaRPr>
                    </a:p>
                  </a:txBody>
                  <a:tcPr marL="45703" marR="45703" marT="22860" marB="22860" anchor="ctr"/>
                </a:tc>
              </a:tr>
            </a:tbl>
          </a:graphicData>
        </a:graphic>
      </p:graphicFrame>
      <p:pic>
        <p:nvPicPr>
          <p:cNvPr id="15" name="图片 14"/>
          <p:cNvPicPr/>
          <p:nvPr>
            <p:custDataLst>
              <p:tags r:id="rId3"/>
            </p:custDataLst>
          </p:nvPr>
        </p:nvPicPr>
        <p:blipFill>
          <a:blip r:embed="rId4"/>
          <a:stretch>
            <a:fillRect/>
          </a:stretch>
        </p:blipFill>
        <p:spPr>
          <a:xfrm rot="16200000">
            <a:off x="574702" y="3487443"/>
            <a:ext cx="1850400" cy="2653200"/>
          </a:xfrm>
          <a:prstGeom prst="rect">
            <a:avLst/>
          </a:prstGeom>
          <a:effectLst>
            <a:reflection blurRad="6350" stA="52000" endA="300" endPos="35000" dir="5400000" sy="-100000" algn="bl" rotWithShape="0"/>
          </a:effectLst>
          <a:scene3d>
            <a:camera prst="perspectiveBelow">
              <a:rot lat="21594000" lon="0" rev="0"/>
            </a:camera>
            <a:lightRig rig="threePt" dir="t"/>
          </a:scene3d>
        </p:spPr>
      </p:pic>
      <p:pic>
        <p:nvPicPr>
          <p:cNvPr id="17" name="图片 16"/>
          <p:cNvPicPr/>
          <p:nvPr>
            <p:custDataLst>
              <p:tags r:id="rId5"/>
            </p:custDataLst>
          </p:nvPr>
        </p:nvPicPr>
        <p:blipFill>
          <a:blip r:embed="rId6"/>
          <a:stretch>
            <a:fillRect/>
          </a:stretch>
        </p:blipFill>
        <p:spPr>
          <a:xfrm>
            <a:off x="2879867" y="1694815"/>
            <a:ext cx="2653200" cy="1850400"/>
          </a:xfrm>
          <a:prstGeom prst="rect">
            <a:avLst/>
          </a:prstGeom>
          <a:effectLst>
            <a:reflection blurRad="6350" stA="52000" endA="300" endPos="35000" dir="5400000" sy="-100000" algn="bl" rotWithShape="0"/>
          </a:effectLst>
          <a:scene3d>
            <a:camera prst="perspectiveRight">
              <a:rot lat="0" lon="21594000" rev="0"/>
            </a:camera>
            <a:lightRig rig="threePt" dir="t"/>
          </a:scene3d>
        </p:spPr>
      </p:pic>
      <p:pic>
        <p:nvPicPr>
          <p:cNvPr id="6" name="图片 5"/>
          <p:cNvPicPr/>
          <p:nvPr/>
        </p:nvPicPr>
        <p:blipFill>
          <a:blip r:embed="rId7" cstate="print">
            <a:extLst>
              <a:ext uri="{28A0092B-C50C-407E-A947-70E740481C1C}">
                <a14:useLocalDpi xmlns:a14="http://schemas.microsoft.com/office/drawing/2010/main" val="0"/>
              </a:ext>
            </a:extLst>
          </a:blip>
          <a:stretch>
            <a:fillRect/>
          </a:stretch>
        </p:blipFill>
        <p:spPr>
          <a:xfrm rot="5400000">
            <a:off x="3311280" y="3487366"/>
            <a:ext cx="1850244" cy="2653200"/>
          </a:xfrm>
          <a:prstGeom prst="rect">
            <a:avLst/>
          </a:prstGeom>
          <a:effectLst>
            <a:reflection blurRad="6350" stA="52000" endA="300" endPos="35000" dir="5400000" sy="-100000" algn="bl" rotWithShape="0"/>
          </a:effectLst>
          <a:scene3d>
            <a:camera prst="perspectiveBelow">
              <a:rot lat="21594000" lon="0" rev="0"/>
            </a:camera>
            <a:lightRig rig="threePt" dir="t"/>
          </a:scene3d>
        </p:spPr>
      </p:pic>
      <p:sp>
        <p:nvSpPr>
          <p:cNvPr id="12" name="powerpoint template design by DAJU_PPT正版来源小红书大橘PPT微信DAJU_PPT请勿抄袭搬运！盗版必究！"/>
          <p:cNvSpPr/>
          <p:nvPr/>
        </p:nvSpPr>
        <p:spPr>
          <a:xfrm>
            <a:off x="0" y="-1"/>
            <a:ext cx="12192000" cy="719633"/>
          </a:xfrm>
          <a:prstGeom prst="rect">
            <a:avLst/>
          </a:prstGeom>
          <a:solidFill>
            <a:srgbClr val="701F2C"/>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1128"/>
              </a:solidFill>
            </a:endParaRPr>
          </a:p>
        </p:txBody>
      </p:sp>
      <p:cxnSp>
        <p:nvCxnSpPr>
          <p:cNvPr id="3" name="powerpoint template design by DAJU_PPT正版来源小红书大橘PPT微信DAJU_PPT请勿抄袭搬运！盗版必究！"/>
          <p:cNvCxnSpPr/>
          <p:nvPr/>
        </p:nvCxnSpPr>
        <p:spPr>
          <a:xfrm>
            <a:off x="212930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powerpoint template design by DAJU_PPT正版来源小红书大橘PPT微信DAJU_PPT请勿抄袭搬运！盗版必究！"/>
          <p:cNvCxnSpPr/>
          <p:nvPr/>
        </p:nvCxnSpPr>
        <p:spPr>
          <a:xfrm>
            <a:off x="3977297"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powerpoint template design by DAJU_PPT正版来源小红书大橘PPT微信DAJU_PPT请勿抄袭搬运！盗版必究！"/>
          <p:cNvCxnSpPr/>
          <p:nvPr/>
        </p:nvCxnSpPr>
        <p:spPr>
          <a:xfrm>
            <a:off x="6090165"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powerpoint template design by DAJU_PPT正版来源小红书大橘PPT微信DAJU_PPT请勿抄袭搬运！盗版必究！"/>
          <p:cNvCxnSpPr/>
          <p:nvPr/>
        </p:nvCxnSpPr>
        <p:spPr>
          <a:xfrm>
            <a:off x="10088860"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77281" y="42897"/>
            <a:ext cx="1336040" cy="769753"/>
          </a:xfrm>
          <a:prstGeom prst="rect">
            <a:avLst/>
          </a:prstGeom>
          <a:solidFill>
            <a:srgbClr val="F9EAED"/>
          </a:solidFill>
          <a:ln>
            <a:noFill/>
          </a:ln>
          <a:effectLst>
            <a:glow rad="762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a:grpSpLocks noChangeAspect="1"/>
          </p:cNvGrpSpPr>
          <p:nvPr/>
        </p:nvGrpSpPr>
        <p:grpSpPr>
          <a:xfrm>
            <a:off x="0" y="95204"/>
            <a:ext cx="12096000" cy="524448"/>
            <a:chOff x="-1" y="43199"/>
            <a:chExt cx="14604001" cy="633198"/>
          </a:xfrm>
        </p:grpSpPr>
        <p:sp>
          <p:nvSpPr>
            <p:cNvPr id="25" name="powerpoint template design by DAJU_PPT正版来源小红书大橘PPT微信DAJU_PPT请勿抄袭搬运！盗版必究！"/>
            <p:cNvSpPr txBox="1"/>
            <p:nvPr userDrawn="1"/>
          </p:nvSpPr>
          <p:spPr>
            <a:xfrm>
              <a:off x="-1"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000" kern="0">
                  <a:solidFill>
                    <a:schemeClr val="bg1">
                      <a:alpha val="70000"/>
                    </a:schemeClr>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dirty="0">
                  <a:sym typeface="+mn-lt"/>
                </a:rPr>
                <a:t>基本信息</a:t>
              </a:r>
              <a:endParaRPr lang="en-US" altLang="zh-CN" dirty="0">
                <a:sym typeface="+mn-lt"/>
              </a:endParaRPr>
            </a:p>
          </p:txBody>
        </p:sp>
        <p:sp>
          <p:nvSpPr>
            <p:cNvPr id="26" name="powerpoint template design by DAJU_PPT正版来源小红书大橘PPT微信DAJU_PPT请勿抄袭搬运！盗版必究！"/>
            <p:cNvSpPr txBox="1"/>
            <p:nvPr userDrawn="1"/>
          </p:nvSpPr>
          <p:spPr>
            <a:xfrm>
              <a:off x="2375999"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zh-CN" altLang="en-US" sz="2000" kern="0" dirty="0">
                  <a:solidFill>
                    <a:schemeClr val="bg1">
                      <a:alpha val="70000"/>
                    </a:schemeClr>
                  </a:solidFill>
                  <a:cs typeface="+mn-ea"/>
                  <a:sym typeface="+mn-lt"/>
                </a:rPr>
                <a:t>学业成绩</a:t>
              </a:r>
              <a:endParaRPr lang="zh-CN" altLang="en-US" sz="2000" kern="0" dirty="0">
                <a:solidFill>
                  <a:schemeClr val="bg1">
                    <a:alpha val="70000"/>
                  </a:schemeClr>
                </a:solidFill>
                <a:cs typeface="+mn-ea"/>
                <a:sym typeface="+mn-lt"/>
              </a:endParaRPr>
            </a:p>
          </p:txBody>
        </p:sp>
        <p:sp>
          <p:nvSpPr>
            <p:cNvPr id="27" name="powerpoint template design by DAJU_PPT正版来源小红书大橘PPT微信DAJU_PPT请勿抄袭搬运！盗版必究！"/>
            <p:cNvSpPr txBox="1"/>
            <p:nvPr userDrawn="1"/>
          </p:nvSpPr>
          <p:spPr>
            <a:xfrm>
              <a:off x="7272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综合发展</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8" name="powerpoint template design by DAJU_PPT正版来源小红书大橘PPT微信DAJU_PPT请勿抄袭搬运！盗版必究！"/>
            <p:cNvSpPr txBox="1"/>
            <p:nvPr userDrawn="1"/>
          </p:nvSpPr>
          <p:spPr>
            <a:xfrm>
              <a:off x="9756000" y="43234"/>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kumimoji="0" lang="zh-CN" altLang="en-US" sz="2000" i="0" u="none" strike="noStrike" kern="0" cap="none" spc="0" normalizeH="0" baseline="0" noProof="0" dirty="0">
                  <a:ln>
                    <a:noFill/>
                  </a:ln>
                  <a:solidFill>
                    <a:schemeClr val="bg1">
                      <a:alpha val="70000"/>
                    </a:schemeClr>
                  </a:solidFill>
                  <a:effectLst/>
                  <a:uLnTx/>
                  <a:uFillTx/>
                  <a:cs typeface="+mn-ea"/>
                  <a:sym typeface="+mn-lt"/>
                </a:rPr>
                <a:t>未来规划</a:t>
              </a:r>
              <a:endParaRPr kumimoji="0" lang="zh-CN" altLang="en-US" sz="2000" i="0" u="none" strike="noStrike" kern="0" cap="none" spc="0" normalizeH="0" baseline="0" noProof="0" dirty="0">
                <a:ln>
                  <a:noFill/>
                </a:ln>
                <a:solidFill>
                  <a:schemeClr val="bg1">
                    <a:alpha val="70000"/>
                  </a:schemeClr>
                </a:solidFill>
                <a:effectLst/>
                <a:uLnTx/>
                <a:uFillTx/>
                <a:cs typeface="+mn-ea"/>
                <a:sym typeface="+mn-lt"/>
              </a:endParaRPr>
            </a:p>
          </p:txBody>
        </p:sp>
        <p:sp>
          <p:nvSpPr>
            <p:cNvPr id="29" name="powerpoint template design by DAJU_PPT正版来源小红书大橘PPT微信DAJU_PPT请勿抄袭搬运！盗版必究！"/>
            <p:cNvSpPr txBox="1"/>
            <p:nvPr/>
          </p:nvSpPr>
          <p:spPr>
            <a:xfrm>
              <a:off x="4788000" y="43200"/>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sz="2400" b="1" kern="0">
                  <a:solidFill>
                    <a:srgbClr val="39476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zh-CN" altLang="en-US" sz="2400" dirty="0">
                  <a:solidFill>
                    <a:srgbClr val="701128"/>
                  </a:solidFill>
                  <a:sym typeface="+mn-lt"/>
                </a:rPr>
                <a:t>科研竞赛</a:t>
              </a:r>
              <a:endParaRPr lang="zh-CN" altLang="en-US" dirty="0">
                <a:solidFill>
                  <a:schemeClr val="bg1"/>
                </a:solidFill>
                <a:sym typeface="+mn-lt"/>
              </a:endParaRPr>
            </a:p>
          </p:txBody>
        </p:sp>
        <p:sp>
          <p:nvSpPr>
            <p:cNvPr id="30" name="powerpoint template design by DAJU_PPT正版来源小红书大橘PPT微信DAJU_PPT请勿抄袭搬运！盗版必究！"/>
            <p:cNvSpPr txBox="1"/>
            <p:nvPr/>
          </p:nvSpPr>
          <p:spPr>
            <a:xfrm>
              <a:off x="12192000" y="43199"/>
              <a:ext cx="2412000" cy="633163"/>
            </a:xfrm>
            <a:prstGeom prst="rect">
              <a:avLst/>
            </a:prstGeom>
            <a:noFill/>
          </p:spPr>
          <p:txBody>
            <a:bodyPr wrap="square" lIns="25200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kumimoji="0" sz="2000" i="0" u="none" strike="noStrike" kern="0" cap="none" spc="0" normalizeH="0" baseline="0">
                  <a:ln>
                    <a:noFill/>
                  </a:ln>
                  <a:solidFill>
                    <a:schemeClr val="bg1">
                      <a:alpha val="70000"/>
                    </a:schemeClr>
                  </a:solidFill>
                  <a:effectLst/>
                  <a:uLnTx/>
                  <a:uFillTx/>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altLang="zh-CN" dirty="0">
                <a:sym typeface="+mn-lt"/>
              </a:endParaRPr>
            </a:p>
          </p:txBody>
        </p:sp>
      </p:grpSp>
      <p:cxnSp>
        <p:nvCxnSpPr>
          <p:cNvPr id="37" name="powerpoint template design by DAJU_PPT正版来源小红书大橘PPT微信DAJU_PPT请勿抄袭搬运！盗版必究！"/>
          <p:cNvCxnSpPr/>
          <p:nvPr/>
        </p:nvCxnSpPr>
        <p:spPr>
          <a:xfrm>
            <a:off x="8099103" y="133116"/>
            <a:ext cx="0" cy="448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8"/>
          <a:srcRect l="25703" t="23242" r="25997" b="21750"/>
          <a:stretch>
            <a:fillRect/>
          </a:stretch>
        </p:blipFill>
        <p:spPr>
          <a:xfrm>
            <a:off x="10264775" y="-635"/>
            <a:ext cx="864000" cy="720125"/>
          </a:xfrm>
          <a:prstGeom prst="rect">
            <a:avLst/>
          </a:prstGeom>
        </p:spPr>
      </p:pic>
      <p:pic>
        <p:nvPicPr>
          <p:cNvPr id="39" name="图片 38"/>
          <p:cNvPicPr>
            <a:picLocks noChangeAspect="1"/>
          </p:cNvPicPr>
          <p:nvPr/>
        </p:nvPicPr>
        <p:blipFill>
          <a:blip r:embed="rId9"/>
          <a:srcRect t="47991" r="42285" b="25641"/>
          <a:stretch>
            <a:fillRect/>
          </a:stretch>
        </p:blipFill>
        <p:spPr>
          <a:xfrm>
            <a:off x="11117580" y="45085"/>
            <a:ext cx="978535" cy="391795"/>
          </a:xfrm>
          <a:prstGeom prst="rect">
            <a:avLst/>
          </a:prstGeom>
        </p:spPr>
      </p:pic>
      <p:pic>
        <p:nvPicPr>
          <p:cNvPr id="40" name="图片 39"/>
          <p:cNvPicPr>
            <a:picLocks noChangeAspect="1"/>
          </p:cNvPicPr>
          <p:nvPr/>
        </p:nvPicPr>
        <p:blipFill>
          <a:blip r:embed="rId9"/>
          <a:srcRect l="57491" t="47991" b="25641"/>
          <a:stretch>
            <a:fillRect/>
          </a:stretch>
        </p:blipFill>
        <p:spPr>
          <a:xfrm>
            <a:off x="11226165" y="347980"/>
            <a:ext cx="720725" cy="391795"/>
          </a:xfrm>
          <a:prstGeom prst="rect">
            <a:avLst/>
          </a:prstGeom>
        </p:spPr>
      </p:pic>
    </p:spTree>
  </p:cSld>
  <p:clrMapOvr>
    <a:masterClrMapping/>
  </p:clrMapOvr>
  <p:transition>
    <p:fade/>
  </p:transition>
</p:sld>
</file>

<file path=ppt/tags/tag1.xml><?xml version="1.0" encoding="utf-8"?>
<p:tagLst xmlns:p="http://schemas.openxmlformats.org/presentationml/2006/main">
  <p:tag name="ISLIDE.ICON" val="#36637;"/>
</p:tagLst>
</file>

<file path=ppt/tags/tag10.xml><?xml version="1.0" encoding="utf-8"?>
<p:tagLst xmlns:p="http://schemas.openxmlformats.org/presentationml/2006/main">
  <p:tag name="KSO_WM_DIAGRAM_VIRTUALLY_FRAME" val="{&quot;height&quot;:198.73984836701825,&quot;left&quot;:0,&quot;top&quot;:5.146372105422702,&quot;width&quot;:952.4409448818897}"/>
</p:tagLst>
</file>

<file path=ppt/tags/tag11.xml><?xml version="1.0" encoding="utf-8"?>
<p:tagLst xmlns:p="http://schemas.openxmlformats.org/presentationml/2006/main">
  <p:tag name="KSO_WM_DIAGRAM_VIRTUALLY_FRAME" val="{&quot;height&quot;:198.73984836701825,&quot;left&quot;:0,&quot;top&quot;:5.146372105422702,&quot;width&quot;:952.4409448818897}"/>
</p:tagLst>
</file>

<file path=ppt/tags/tag12.xml><?xml version="1.0" encoding="utf-8"?>
<p:tagLst xmlns:p="http://schemas.openxmlformats.org/presentationml/2006/main">
  <p:tag name="KSO_WM_DIAGRAM_VIRTUALLY_FRAME" val="{&quot;height&quot;:196.38984251968503,&quot;left&quot;:0,&quot;top&quot;:7.496377952755905,&quot;width&quot;:952.4409448818897}"/>
</p:tagLst>
</file>

<file path=ppt/tags/tag13.xml><?xml version="1.0" encoding="utf-8"?>
<p:tagLst xmlns:p="http://schemas.openxmlformats.org/presentationml/2006/main">
  <p:tag name="KSO_WM_DIAGRAM_VIRTUALLY_FRAME" val="{&quot;height&quot;:198.73984836701825,&quot;left&quot;:0,&quot;top&quot;:5.146372105422702,&quot;width&quot;:952.4409448818897}"/>
</p:tagLst>
</file>

<file path=ppt/tags/tag14.xml><?xml version="1.0" encoding="utf-8"?>
<p:tagLst xmlns:p="http://schemas.openxmlformats.org/presentationml/2006/main">
  <p:tag name="KSO_WM_DIAGRAM_VIRTUALLY_FRAME" val="{&quot;height&quot;:198.73984836701825,&quot;left&quot;:0,&quot;top&quot;:5.146372105422702,&quot;width&quot;:952.4409448818897}"/>
</p:tagLst>
</file>

<file path=ppt/tags/tag15.xml><?xml version="1.0" encoding="utf-8"?>
<p:tagLst xmlns:p="http://schemas.openxmlformats.org/presentationml/2006/main">
  <p:tag name="KSO_WM_DIAGRAM_VIRTUALLY_FRAME" val="{&quot;height&quot;:196.38984251968503,&quot;left&quot;:0,&quot;top&quot;:7.496377952755905,&quot;width&quot;:952.4409448818897}"/>
</p:tagLst>
</file>

<file path=ppt/tags/tag16.xml><?xml version="1.0" encoding="utf-8"?>
<p:tagLst xmlns:p="http://schemas.openxmlformats.org/presentationml/2006/main">
  <p:tag name="TABLE_ENDDRAG_ORIGIN_RECT" val="267*397"/>
  <p:tag name="TABLE_ENDDRAG_RECT" val="663*79*267*397"/>
</p:tagLst>
</file>

<file path=ppt/tags/tag17.xml><?xml version="1.0" encoding="utf-8"?>
<p:tagLst xmlns:p="http://schemas.openxmlformats.org/presentationml/2006/main">
  <p:tag name="PICID" val="{cf1833be-d03e-4d62-97c7-0ad409a1cf44}"/>
</p:tagLst>
</file>

<file path=ppt/tags/tag18.xml><?xml version="1.0" encoding="utf-8"?>
<p:tagLst xmlns:p="http://schemas.openxmlformats.org/presentationml/2006/main">
  <p:tag name="KSO_WM_DIAGRAM_VIRTUALLY_FRAME" val="{&quot;height&quot;:341.9,&quot;left&quot;:0,&quot;top&quot;:-30.01279527559054,&quot;width&quot;:960}"/>
</p:tagLst>
</file>

<file path=ppt/tags/tag19.xml><?xml version="1.0" encoding="utf-8"?>
<p:tagLst xmlns:p="http://schemas.openxmlformats.org/presentationml/2006/main">
  <p:tag name="PICID" val="{b7d304a7-a630-4bdb-8fb1-05a754a72c3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341.9,&quot;left&quot;:0,&quot;top&quot;:-30.01279527559054,&quot;width&quot;:960}"/>
</p:tagLst>
</file>

<file path=ppt/tags/tag21.xml><?xml version="1.0" encoding="utf-8"?>
<p:tagLst xmlns:p="http://schemas.openxmlformats.org/presentationml/2006/main">
  <p:tag name="KSO_WM_DIAGRAM_VIRTUALLY_FRAME" val="{&quot;height&quot;:341.9,&quot;left&quot;:0,&quot;top&quot;:-30.01279527559054,&quot;width&quot;:960}"/>
</p:tagLst>
</file>

<file path=ppt/tags/tag22.xml><?xml version="1.0" encoding="utf-8"?>
<p:tagLst xmlns:p="http://schemas.openxmlformats.org/presentationml/2006/main">
  <p:tag name="KSO_WM_DIAGRAM_VIRTUALLY_FRAME" val="{&quot;height&quot;:341.9,&quot;left&quot;:0,&quot;top&quot;:-30.01279527559054,&quot;width&quot;:960}"/>
</p:tagLst>
</file>

<file path=ppt/tags/tag23.xml><?xml version="1.0" encoding="utf-8"?>
<p:tagLst xmlns:p="http://schemas.openxmlformats.org/presentationml/2006/main">
  <p:tag name="KSO_WM_DIAGRAM_VIRTUALLY_FRAME" val="{&quot;height&quot;:341.9,&quot;left&quot;:0,&quot;top&quot;:-30.01279527559054,&quot;width&quot;:960}"/>
</p:tagLst>
</file>

<file path=ppt/tags/tag24.xml><?xml version="1.0" encoding="utf-8"?>
<p:tagLst xmlns:p="http://schemas.openxmlformats.org/presentationml/2006/main">
  <p:tag name="KSO_WM_DIAGRAM_VIRTUALLY_FRAME" val="{&quot;height&quot;:341.9,&quot;left&quot;:0,&quot;top&quot;:-30.01279527559054,&quot;width&quot;:960}"/>
</p:tagLst>
</file>

<file path=ppt/tags/tag25.xml><?xml version="1.0" encoding="utf-8"?>
<p:tagLst xmlns:p="http://schemas.openxmlformats.org/presentationml/2006/main">
  <p:tag name="KSO_WM_DIAGRAM_VIRTUALLY_FRAME" val="{&quot;height&quot;:341.9,&quot;left&quot;:0,&quot;top&quot;:-30.01279527559054,&quot;width&quot;:960}"/>
</p:tagLst>
</file>

<file path=ppt/tags/tag26.xml><?xml version="1.0" encoding="utf-8"?>
<p:tagLst xmlns:p="http://schemas.openxmlformats.org/presentationml/2006/main">
  <p:tag name="KSO_WM_DIAGRAM_VIRTUALLY_FRAME" val="{&quot;height&quot;:341.9,&quot;left&quot;:0,&quot;top&quot;:-30.01279527559054,&quot;width&quot;:960}"/>
</p:tagLst>
</file>

<file path=ppt/tags/tag27.xml><?xml version="1.0" encoding="utf-8"?>
<p:tagLst xmlns:p="http://schemas.openxmlformats.org/presentationml/2006/main">
  <p:tag name="KSO_WM_DIAGRAM_VIRTUALLY_FRAME" val="{&quot;height&quot;:341.9,&quot;left&quot;:0,&quot;top&quot;:-30.01279527559054,&quot;width&quot;:960}"/>
</p:tagLst>
</file>

<file path=ppt/tags/tag28.xml><?xml version="1.0" encoding="utf-8"?>
<p:tagLst xmlns:p="http://schemas.openxmlformats.org/presentationml/2006/main">
  <p:tag name="KSO_WM_DIAGRAM_VIRTUALLY_FRAME" val="{&quot;height&quot;:341.9,&quot;left&quot;:0,&quot;top&quot;:-30.01279527559054,&quot;width&quot;:960}"/>
</p:tagLst>
</file>

<file path=ppt/tags/tag29.xml><?xml version="1.0" encoding="utf-8"?>
<p:tagLst xmlns:p="http://schemas.openxmlformats.org/presentationml/2006/main">
  <p:tag name="KSO_WM_DIAGRAM_VIRTUALLY_FRAME" val="{&quot;height&quot;:341.9,&quot;left&quot;:0,&quot;top&quot;:-30.01279527559054,&quot;width&quot;:960}"/>
</p:tagLst>
</file>

<file path=ppt/tags/tag3.xml><?xml version="1.0" encoding="utf-8"?>
<p:tagLst xmlns:p="http://schemas.openxmlformats.org/presentationml/2006/main">
  <p:tag name="PA" val="v5.2.4"/>
  <p:tag name="KSO_WM_BEAUTIFY_FLAG" val=""/>
</p:tagLst>
</file>

<file path=ppt/tags/tag30.xml><?xml version="1.0" encoding="utf-8"?>
<p:tagLst xmlns:p="http://schemas.openxmlformats.org/presentationml/2006/main">
  <p:tag name="KSO_WM_DIAGRAM_VIRTUALLY_FRAME" val="{&quot;height&quot;:341.9,&quot;left&quot;:0,&quot;top&quot;:-30.01279527559054,&quot;width&quot;:960}"/>
</p:tagLst>
</file>

<file path=ppt/tags/tag31.xml><?xml version="1.0" encoding="utf-8"?>
<p:tagLst xmlns:p="http://schemas.openxmlformats.org/presentationml/2006/main">
  <p:tag name="KSO_WM_DIAGRAM_VIRTUALLY_FRAME" val="{&quot;height&quot;:341.9,&quot;left&quot;:0,&quot;top&quot;:-30.01279527559054,&quot;width&quot;:960}"/>
</p:tagLst>
</file>

<file path=ppt/tags/tag32.xml><?xml version="1.0" encoding="utf-8"?>
<p:tagLst xmlns:p="http://schemas.openxmlformats.org/presentationml/2006/main">
  <p:tag name="KSO_WM_DIAGRAM_VIRTUALLY_FRAME" val="{&quot;height&quot;:341.9,&quot;left&quot;:0,&quot;top&quot;:-30.01279527559054,&quot;width&quot;:960}"/>
</p:tagLst>
</file>

<file path=ppt/tags/tag33.xml><?xml version="1.0" encoding="utf-8"?>
<p:tagLst xmlns:p="http://schemas.openxmlformats.org/presentationml/2006/main">
  <p:tag name="KSO_WM_DIAGRAM_VIRTUALLY_FRAME" val="{&quot;height&quot;:341.9,&quot;left&quot;:0,&quot;top&quot;:-30.01279527559054,&quot;width&quot;:960}"/>
</p:tagLst>
</file>

<file path=ppt/tags/tag34.xml><?xml version="1.0" encoding="utf-8"?>
<p:tagLst xmlns:p="http://schemas.openxmlformats.org/presentationml/2006/main">
  <p:tag name="KSO_WM_DIAGRAM_VIRTUALLY_FRAME" val="{&quot;height&quot;:341.9,&quot;left&quot;:0,&quot;top&quot;:-30.01279527559054,&quot;width&quot;:960}"/>
</p:tagLst>
</file>

<file path=ppt/tags/tag35.xml><?xml version="1.0" encoding="utf-8"?>
<p:tagLst xmlns:p="http://schemas.openxmlformats.org/presentationml/2006/main">
  <p:tag name="KSO_WM_DIAGRAM_VIRTUALLY_FRAME" val="{&quot;height&quot;:341.9,&quot;left&quot;:0,&quot;top&quot;:-30.01279527559054,&quot;width&quot;:960}"/>
</p:tagLst>
</file>

<file path=ppt/tags/tag36.xml><?xml version="1.0" encoding="utf-8"?>
<p:tagLst xmlns:p="http://schemas.openxmlformats.org/presentationml/2006/main">
  <p:tag name="KSO_WM_DIAGRAM_VIRTUALLY_FRAME" val="{&quot;height&quot;:341.9,&quot;left&quot;:0,&quot;top&quot;:-30.01279527559054,&quot;width&quot;:960}"/>
</p:tagLst>
</file>

<file path=ppt/tags/tag37.xml><?xml version="1.0" encoding="utf-8"?>
<p:tagLst xmlns:p="http://schemas.openxmlformats.org/presentationml/2006/main">
  <p:tag name="KSO_WM_DIAGRAM_VIRTUALLY_FRAME" val="{&quot;height&quot;:341.9,&quot;left&quot;:0,&quot;top&quot;:-30.01279527559054,&quot;width&quot;:960}"/>
</p:tagLst>
</file>

<file path=ppt/tags/tag38.xml><?xml version="1.0" encoding="utf-8"?>
<p:tagLst xmlns:p="http://schemas.openxmlformats.org/presentationml/2006/main">
  <p:tag name="KSO_WM_DIAGRAM_VIRTUALLY_FRAME" val="{&quot;height&quot;:341.9,&quot;left&quot;:0,&quot;top&quot;:-30.01279527559054,&quot;width&quot;:960}"/>
</p:tagLst>
</file>

<file path=ppt/tags/tag39.xml><?xml version="1.0" encoding="utf-8"?>
<p:tagLst xmlns:p="http://schemas.openxmlformats.org/presentationml/2006/main">
  <p:tag name="KSO_WM_DIAGRAM_VIRTUALLY_FRAME" val="{&quot;height&quot;:341.9,&quot;left&quot;:0,&quot;top&quot;:-30.01279527559054,&quot;width&quot;:960}"/>
</p:tagLst>
</file>

<file path=ppt/tags/tag4.xml><?xml version="1.0" encoding="utf-8"?>
<p:tagLst xmlns:p="http://schemas.openxmlformats.org/presentationml/2006/main">
  <p:tag name="ISLIDE.ICON" val="#36637;"/>
</p:tagLst>
</file>

<file path=ppt/tags/tag40.xml><?xml version="1.0" encoding="utf-8"?>
<p:tagLst xmlns:p="http://schemas.openxmlformats.org/presentationml/2006/main">
  <p:tag name="KSO_WM_DIAGRAM_VIRTUALLY_FRAME" val="{&quot;height&quot;:341.9,&quot;left&quot;:0,&quot;top&quot;:-30.01279527559054,&quot;width&quot;:960}"/>
</p:tagLst>
</file>

<file path=ppt/tags/tag41.xml><?xml version="1.0" encoding="utf-8"?>
<p:tagLst xmlns:p="http://schemas.openxmlformats.org/presentationml/2006/main">
  <p:tag name="KSO_WM_DIAGRAM_VIRTUALLY_FRAME" val="{&quot;height&quot;:341.9,&quot;left&quot;:0,&quot;top&quot;:-30.01279527559054,&quot;width&quot;:960}"/>
</p:tagLst>
</file>

<file path=ppt/tags/tag42.xml><?xml version="1.0" encoding="utf-8"?>
<p:tagLst xmlns:p="http://schemas.openxmlformats.org/presentationml/2006/main">
  <p:tag name="KSO_WM_DIAGRAM_VIRTUALLY_FRAME" val="{&quot;height&quot;:341.9,&quot;left&quot;:0,&quot;top&quot;:-30.01279527559054,&quot;width&quot;:960}"/>
</p:tagLst>
</file>

<file path=ppt/tags/tag43.xml><?xml version="1.0" encoding="utf-8"?>
<p:tagLst xmlns:p="http://schemas.openxmlformats.org/presentationml/2006/main">
  <p:tag name="KSO_WM_DIAGRAM_VIRTUALLY_FRAME" val="{&quot;height&quot;:341.9,&quot;left&quot;:0,&quot;top&quot;:-30.01279527559054,&quot;width&quot;:960}"/>
</p:tagLst>
</file>

<file path=ppt/tags/tag44.xml><?xml version="1.0" encoding="utf-8"?>
<p:tagLst xmlns:p="http://schemas.openxmlformats.org/presentationml/2006/main">
  <p:tag name="KSO_WM_DIAGRAM_VIRTUALLY_FRAME" val="{&quot;height&quot;:341.9,&quot;left&quot;:0,&quot;top&quot;:-30.01279527559054,&quot;width&quot;:960}"/>
</p:tagLst>
</file>

<file path=ppt/tags/tag45.xml><?xml version="1.0" encoding="utf-8"?>
<p:tagLst xmlns:p="http://schemas.openxmlformats.org/presentationml/2006/main">
  <p:tag name="KSO_WM_DIAGRAM_VIRTUALLY_FRAME" val="{&quot;height&quot;:341.9,&quot;left&quot;:0,&quot;top&quot;:-30.01279527559054,&quot;width&quot;:960}"/>
</p:tagLst>
</file>

<file path=ppt/tags/tag46.xml><?xml version="1.0" encoding="utf-8"?>
<p:tagLst xmlns:p="http://schemas.openxmlformats.org/presentationml/2006/main">
  <p:tag name="KSO_WM_DIAGRAM_VIRTUALLY_FRAME" val="{&quot;height&quot;:341.9,&quot;left&quot;:0,&quot;top&quot;:-30.01279527559054,&quot;width&quot;:960}"/>
</p:tagLst>
</file>

<file path=ppt/tags/tag47.xml><?xml version="1.0" encoding="utf-8"?>
<p:tagLst xmlns:p="http://schemas.openxmlformats.org/presentationml/2006/main">
  <p:tag name="KSO_WM_DIAGRAM_VIRTUALLY_FRAME" val="{&quot;height&quot;:341.9,&quot;left&quot;:0,&quot;top&quot;:-30.01279527559054,&quot;width&quot;:960}"/>
</p:tagLst>
</file>

<file path=ppt/tags/tag48.xml><?xml version="1.0" encoding="utf-8"?>
<p:tagLst xmlns:p="http://schemas.openxmlformats.org/presentationml/2006/main">
  <p:tag name="KSO_WM_DIAGRAM_VIRTUALLY_FRAME" val="{&quot;height&quot;:341.9,&quot;left&quot;:0,&quot;top&quot;:-30.01279527559054,&quot;width&quot;:960}"/>
</p:tagLst>
</file>

<file path=ppt/tags/tag49.xml><?xml version="1.0" encoding="utf-8"?>
<p:tagLst xmlns:p="http://schemas.openxmlformats.org/presentationml/2006/main">
  <p:tag name="KSO_WM_DIAGRAM_VIRTUALLY_FRAME" val="{&quot;height&quot;:341.9,&quot;left&quot;:0,&quot;top&quot;:-30.01279527559054,&quot;width&quot;:960}"/>
</p:tagLst>
</file>

<file path=ppt/tags/tag5.xml><?xml version="1.0" encoding="utf-8"?>
<p:tagLst xmlns:p="http://schemas.openxmlformats.org/presentationml/2006/main">
  <p:tag name="PICID" val="{bfd22064-c470-4bf1-be7a-908315d8c414}"/>
</p:tagLst>
</file>

<file path=ppt/tags/tag50.xml><?xml version="1.0" encoding="utf-8"?>
<p:tagLst xmlns:p="http://schemas.openxmlformats.org/presentationml/2006/main">
  <p:tag name="KSO_WM_DIAGRAM_VIRTUALLY_FRAME" val="{&quot;height&quot;:341.9,&quot;left&quot;:0,&quot;top&quot;:-30.01279527559054,&quot;width&quot;:960}"/>
</p:tagLst>
</file>

<file path=ppt/tags/tag51.xml><?xml version="1.0" encoding="utf-8"?>
<p:tagLst xmlns:p="http://schemas.openxmlformats.org/presentationml/2006/main">
  <p:tag name="KSO_WM_DIAGRAM_VIRTUALLY_FRAME" val="{&quot;height&quot;:341.9,&quot;left&quot;:0,&quot;top&quot;:-30.01279527559054,&quot;width&quot;:960}"/>
</p:tagLst>
</file>

<file path=ppt/tags/tag52.xml><?xml version="1.0" encoding="utf-8"?>
<p:tagLst xmlns:p="http://schemas.openxmlformats.org/presentationml/2006/main">
  <p:tag name="KSO_WM_DIAGRAM_VIRTUALLY_FRAME" val="{&quot;height&quot;:341.9,&quot;left&quot;:0,&quot;top&quot;:-30.01279527559054,&quot;width&quot;:960}"/>
</p:tagLst>
</file>

<file path=ppt/tags/tag53.xml><?xml version="1.0" encoding="utf-8"?>
<p:tagLst xmlns:p="http://schemas.openxmlformats.org/presentationml/2006/main">
  <p:tag name="KSO_WM_DIAGRAM_VIRTUALLY_FRAME" val="{&quot;height&quot;:341.9,&quot;left&quot;:0,&quot;top&quot;:-30.01279527559054,&quot;width&quot;:960}"/>
</p:tagLst>
</file>

<file path=ppt/tags/tag54.xml><?xml version="1.0" encoding="utf-8"?>
<p:tagLst xmlns:p="http://schemas.openxmlformats.org/presentationml/2006/main">
  <p:tag name="KSO_WM_DIAGRAM_VIRTUALLY_FRAME" val="{&quot;height&quot;:341.9,&quot;left&quot;:0,&quot;top&quot;:-30.01279527559054,&quot;width&quot;:960}"/>
</p:tagLst>
</file>

<file path=ppt/tags/tag55.xml><?xml version="1.0" encoding="utf-8"?>
<p:tagLst xmlns:p="http://schemas.openxmlformats.org/presentationml/2006/main">
  <p:tag name="KSO_WM_DIAGRAM_VIRTUALLY_FRAME" val="{&quot;height&quot;:341.9,&quot;left&quot;:0,&quot;top&quot;:-30.01279527559054,&quot;width&quot;:960}"/>
</p:tagLst>
</file>

<file path=ppt/tags/tag56.xml><?xml version="1.0" encoding="utf-8"?>
<p:tagLst xmlns:p="http://schemas.openxmlformats.org/presentationml/2006/main">
  <p:tag name="KSO_WM_DIAGRAM_VIRTUALLY_FRAME" val="{&quot;height&quot;:341.9,&quot;left&quot;:0,&quot;top&quot;:-30.01279527559054,&quot;width&quot;:960}"/>
</p:tagLst>
</file>

<file path=ppt/tags/tag57.xml><?xml version="1.0" encoding="utf-8"?>
<p:tagLst xmlns:p="http://schemas.openxmlformats.org/presentationml/2006/main">
  <p:tag name="PICID" val="{c236633b-0202-43a6-a979-6f1075c2dfbf}"/>
</p:tagLst>
</file>

<file path=ppt/tags/tag58.xml><?xml version="1.0" encoding="utf-8"?>
<p:tagLst xmlns:p="http://schemas.openxmlformats.org/presentationml/2006/main">
  <p:tag name="PICID" val="{0168fe5c-cdb9-4f45-948d-4ec69599fbc2}"/>
</p:tagLst>
</file>

<file path=ppt/tags/tag59.xml><?xml version="1.0" encoding="utf-8"?>
<p:tagLst xmlns:p="http://schemas.openxmlformats.org/presentationml/2006/main">
  <p:tag name="PICID" val="{eca97d24-522c-4b07-8911-bea3ab31dab1}"/>
</p:tagLst>
</file>

<file path=ppt/tags/tag6.xml><?xml version="1.0" encoding="utf-8"?>
<p:tagLst xmlns:p="http://schemas.openxmlformats.org/presentationml/2006/main">
  <p:tag name="ISLIDE.ICON" val="#36637;"/>
</p:tagLst>
</file>

<file path=ppt/tags/tag60.xml><?xml version="1.0" encoding="utf-8"?>
<p:tagLst xmlns:p="http://schemas.openxmlformats.org/presentationml/2006/main">
  <p:tag name="ISLIDE.ICON" val="#36637;"/>
</p:tagLst>
</file>

<file path=ppt/tags/tag61.xml><?xml version="1.0" encoding="utf-8"?>
<p:tagLst xmlns:p="http://schemas.openxmlformats.org/presentationml/2006/main">
  <p:tag name="TABLE_ENDDRAG_ORIGIN_RECT" val="475*303"/>
  <p:tag name="TABLE_ENDDRAG_RECT" val="468*136*475*303"/>
</p:tagLst>
</file>

<file path=ppt/tags/tag62.xml><?xml version="1.0" encoding="utf-8"?>
<p:tagLst xmlns:p="http://schemas.openxmlformats.org/presentationml/2006/main">
  <p:tag name="PICID" val="{c6f7bef4-8d63-4130-9e33-6eeefa022c65}"/>
</p:tagLst>
</file>

<file path=ppt/tags/tag63.xml><?xml version="1.0" encoding="utf-8"?>
<p:tagLst xmlns:p="http://schemas.openxmlformats.org/presentationml/2006/main">
  <p:tag name="PICID" val="{150412d5-3d09-4ec5-ae2c-094eaf2c3ad9}"/>
</p:tagLst>
</file>

<file path=ppt/tags/tag64.xml><?xml version="1.0" encoding="utf-8"?>
<p:tagLst xmlns:p="http://schemas.openxmlformats.org/presentationml/2006/main">
  <p:tag name="ISLIDE.ICON" val="#36637;"/>
</p:tagLst>
</file>

<file path=ppt/tags/tag65.xml><?xml version="1.0" encoding="utf-8"?>
<p:tagLst xmlns:p="http://schemas.openxmlformats.org/presentationml/2006/main">
  <p:tag name="KSO_WM_DIAGRAM_VIRTUALLY_FRAME" val="{&quot;height&quot;:449.5685039370079,&quot;left&quot;:45.354330708661415,&quot;top&quot;:76.53543307086615,&quot;width&quot;:393.81}"/>
</p:tagLst>
</file>

<file path=ppt/tags/tag66.xml><?xml version="1.0" encoding="utf-8"?>
<p:tagLst xmlns:p="http://schemas.openxmlformats.org/presentationml/2006/main">
  <p:tag name="KSO_WM_DIAGRAM_VIRTUALLY_FRAME" val="{&quot;height&quot;:449.5685039370079,&quot;left&quot;:45.354330708661415,&quot;top&quot;:76.53543307086615,&quot;width&quot;:393.81}"/>
</p:tagLst>
</file>

<file path=ppt/tags/tag67.xml><?xml version="1.0" encoding="utf-8"?>
<p:tagLst xmlns:p="http://schemas.openxmlformats.org/presentationml/2006/main">
  <p:tag name="KSO_WM_DIAGRAM_VIRTUALLY_FRAME" val="{&quot;height&quot;:449.5685039370079,&quot;left&quot;:45.354330708661415,&quot;top&quot;:76.53543307086615,&quot;width&quot;:393.81}"/>
</p:tagLst>
</file>

<file path=ppt/tags/tag68.xml><?xml version="1.0" encoding="utf-8"?>
<p:tagLst xmlns:p="http://schemas.openxmlformats.org/presentationml/2006/main">
  <p:tag name="KSO_WM_DIAGRAM_VIRTUALLY_FRAME" val="{&quot;height&quot;:449.5685039370079,&quot;left&quot;:45.354330708661415,&quot;top&quot;:76.53543307086615,&quot;width&quot;:393.81}"/>
</p:tagLst>
</file>

<file path=ppt/tags/tag69.xml><?xml version="1.0" encoding="utf-8"?>
<p:tagLst xmlns:p="http://schemas.openxmlformats.org/presentationml/2006/main">
  <p:tag name="KSO_WM_DIAGRAM_VIRTUALLY_FRAME" val="{&quot;height&quot;:449.5685039370079,&quot;left&quot;:45.354330708661415,&quot;top&quot;:76.53543307086615,&quot;width&quot;:393.81}"/>
</p:tagLst>
</file>

<file path=ppt/tags/tag7.xml><?xml version="1.0" encoding="utf-8"?>
<p:tagLst xmlns:p="http://schemas.openxmlformats.org/presentationml/2006/main">
  <p:tag name="KSO_WM_DIAGRAM_VIRTUALLY_FRAME" val="{&quot;height&quot;:198.73984836701825,&quot;left&quot;:0,&quot;top&quot;:5.146372105422702,&quot;width&quot;:952.4409448818897}"/>
</p:tagLst>
</file>

<file path=ppt/tags/tag70.xml><?xml version="1.0" encoding="utf-8"?>
<p:tagLst xmlns:p="http://schemas.openxmlformats.org/presentationml/2006/main">
  <p:tag name="KSO_WM_DIAGRAM_VIRTUALLY_FRAME" val="{&quot;height&quot;:449.5685039370079,&quot;left&quot;:45.354330708661415,&quot;top&quot;:76.53543307086615,&quot;width&quot;:393.81}"/>
</p:tagLst>
</file>

<file path=ppt/tags/tag71.xml><?xml version="1.0" encoding="utf-8"?>
<p:tagLst xmlns:p="http://schemas.openxmlformats.org/presentationml/2006/main">
  <p:tag name="KSO_WM_DIAGRAM_VIRTUALLY_FRAME" val="{&quot;height&quot;:449.5685039370079,&quot;left&quot;:45.354330708661415,&quot;top&quot;:76.53543307086615,&quot;width&quot;:393.81}"/>
</p:tagLst>
</file>

<file path=ppt/tags/tag72.xml><?xml version="1.0" encoding="utf-8"?>
<p:tagLst xmlns:p="http://schemas.openxmlformats.org/presentationml/2006/main">
  <p:tag name="KSO_WM_DIAGRAM_VIRTUALLY_FRAME" val="{&quot;height&quot;:449.5685039370079,&quot;left&quot;:45.354330708661415,&quot;top&quot;:76.53543307086615,&quot;width&quot;:393.81}"/>
</p:tagLst>
</file>

<file path=ppt/tags/tag73.xml><?xml version="1.0" encoding="utf-8"?>
<p:tagLst xmlns:p="http://schemas.openxmlformats.org/presentationml/2006/main">
  <p:tag name="KSO_WM_DIAGRAM_VIRTUALLY_FRAME" val="{&quot;height&quot;:449.5685039370079,&quot;left&quot;:45.354330708661415,&quot;top&quot;:76.53543307086615,&quot;width&quot;:393.81}"/>
</p:tagLst>
</file>

<file path=ppt/tags/tag74.xml><?xml version="1.0" encoding="utf-8"?>
<p:tagLst xmlns:p="http://schemas.openxmlformats.org/presentationml/2006/main">
  <p:tag name="KSO_WM_DIAGRAM_VIRTUALLY_FRAME" val="{&quot;height&quot;:449.5685039370079,&quot;left&quot;:45.354330708661415,&quot;top&quot;:76.53543307086615,&quot;width&quot;:393.81}"/>
</p:tagLst>
</file>

<file path=ppt/tags/tag75.xml><?xml version="1.0" encoding="utf-8"?>
<p:tagLst xmlns:p="http://schemas.openxmlformats.org/presentationml/2006/main">
  <p:tag name="KSO_WM_DIAGRAM_VIRTUALLY_FRAME" val="{&quot;height&quot;:449.5685039370079,&quot;left&quot;:45.354330708661415,&quot;top&quot;:76.53543307086615,&quot;width&quot;:393.81}"/>
</p:tagLst>
</file>

<file path=ppt/tags/tag76.xml><?xml version="1.0" encoding="utf-8"?>
<p:tagLst xmlns:p="http://schemas.openxmlformats.org/presentationml/2006/main">
  <p:tag name="KSO_WM_DIAGRAM_VIRTUALLY_FRAME" val="{&quot;height&quot;:449.5685039370079,&quot;left&quot;:45.354330708661415,&quot;top&quot;:76.53543307086615,&quot;width&quot;:393.81}"/>
</p:tagLst>
</file>

<file path=ppt/tags/tag77.xml><?xml version="1.0" encoding="utf-8"?>
<p:tagLst xmlns:p="http://schemas.openxmlformats.org/presentationml/2006/main">
  <p:tag name="KSO_WM_DIAGRAM_VIRTUALLY_FRAME" val="{&quot;height&quot;:449.5685039370079,&quot;left&quot;:45.354330708661415,&quot;top&quot;:76.53543307086615,&quot;width&quot;:393.81}"/>
</p:tagLst>
</file>

<file path=ppt/tags/tag78.xml><?xml version="1.0" encoding="utf-8"?>
<p:tagLst xmlns:p="http://schemas.openxmlformats.org/presentationml/2006/main">
  <p:tag name="KSO_WM_DIAGRAM_VIRTUALLY_FRAME" val="{&quot;height&quot;:449.5685039370079,&quot;left&quot;:45.354330708661415,&quot;top&quot;:76.53543307086615,&quot;width&quot;:393.81}"/>
</p:tagLst>
</file>

<file path=ppt/tags/tag79.xml><?xml version="1.0" encoding="utf-8"?>
<p:tagLst xmlns:p="http://schemas.openxmlformats.org/presentationml/2006/main">
  <p:tag name="KSO_WM_DIAGRAM_VIRTUALLY_FRAME" val="{&quot;height&quot;:449.5685039370079,&quot;left&quot;:45.354330708661415,&quot;top&quot;:76.53543307086615,&quot;width&quot;:393.81}"/>
</p:tagLst>
</file>

<file path=ppt/tags/tag8.xml><?xml version="1.0" encoding="utf-8"?>
<p:tagLst xmlns:p="http://schemas.openxmlformats.org/presentationml/2006/main">
  <p:tag name="KSO_WM_DIAGRAM_VIRTUALLY_FRAME" val="{&quot;height&quot;:198.73984836701825,&quot;left&quot;:0,&quot;top&quot;:5.146372105422702,&quot;width&quot;:952.4409448818897}"/>
</p:tagLst>
</file>

<file path=ppt/tags/tag80.xml><?xml version="1.0" encoding="utf-8"?>
<p:tagLst xmlns:p="http://schemas.openxmlformats.org/presentationml/2006/main">
  <p:tag name="KSO_WM_DIAGRAM_VIRTUALLY_FRAME" val="{&quot;height&quot;:449.5685039370079,&quot;left&quot;:45.354330708661415,&quot;top&quot;:76.53543307086615,&quot;width&quot;:393.81}"/>
</p:tagLst>
</file>

<file path=ppt/tags/tag81.xml><?xml version="1.0" encoding="utf-8"?>
<p:tagLst xmlns:p="http://schemas.openxmlformats.org/presentationml/2006/main">
  <p:tag name="ISLIDE.ICON" val="#36637;"/>
</p:tagLst>
</file>

<file path=ppt/tags/tag82.xml><?xml version="1.0" encoding="utf-8"?>
<p:tagLst xmlns:p="http://schemas.openxmlformats.org/presentationml/2006/main">
  <p:tag name="TABLE_ENDDRAG_ORIGIN_RECT" val="788*377"/>
  <p:tag name="TABLE_ENDDRAG_RECT" val="69*112*788*377"/>
</p:tagLst>
</file>

<file path=ppt/tags/tag83.xml><?xml version="1.0" encoding="utf-8"?>
<p:tagLst xmlns:p="http://schemas.openxmlformats.org/presentationml/2006/main">
  <p:tag name="ISLIDE.ICON" val="#36637;"/>
</p:tagLst>
</file>

<file path=ppt/tags/tag84.xml><?xml version="1.0" encoding="utf-8"?>
<p:tagLst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RESOURCE_RECORD_KEY" val="{&quot;29&quot;:[50053104]}"/>
</p:tagLst>
</file>

<file path=ppt/tags/tag9.xml><?xml version="1.0" encoding="utf-8"?>
<p:tagLst xmlns:p="http://schemas.openxmlformats.org/presentationml/2006/main">
  <p:tag name="KSO_WM_DIAGRAM_VIRTUALLY_FRAME" val="{&quot;height&quot;:196.38984251968503,&quot;left&quot;:0,&quot;top&quot;:7.496377952755905,&quot;width&quot;:952.4409448818897}"/>
</p:tagLst>
</file>

<file path=ppt/theme/theme1.xml><?xml version="1.0" encoding="utf-8"?>
<a:theme xmlns:a="http://schemas.openxmlformats.org/drawingml/2006/main" name="Office Theme">
  <a:themeElements>
    <a:clrScheme name="000-深蓝金">
      <a:dk1>
        <a:srgbClr val="000000"/>
      </a:dk1>
      <a:lt1>
        <a:srgbClr val="FFFFFF"/>
      </a:lt1>
      <a:dk2>
        <a:srgbClr val="000000"/>
      </a:dk2>
      <a:lt2>
        <a:srgbClr val="FFFFFF"/>
      </a:lt2>
      <a:accent1>
        <a:srgbClr val="394761"/>
      </a:accent1>
      <a:accent2>
        <a:srgbClr val="D0B296"/>
      </a:accent2>
      <a:accent3>
        <a:srgbClr val="394761"/>
      </a:accent3>
      <a:accent4>
        <a:srgbClr val="D0B296"/>
      </a:accent4>
      <a:accent5>
        <a:srgbClr val="394761"/>
      </a:accent5>
      <a:accent6>
        <a:srgbClr val="D0B296"/>
      </a:accent6>
      <a:hlink>
        <a:srgbClr val="DF213B"/>
      </a:hlink>
      <a:folHlink>
        <a:srgbClr val="954F72"/>
      </a:folHlink>
    </a:clrScheme>
    <a:fontScheme name="mmhun255">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475">
      <a:dk1>
        <a:srgbClr val="3F3F3F"/>
      </a:dk1>
      <a:lt1>
        <a:srgbClr val="FEFFFF"/>
      </a:lt1>
      <a:dk2>
        <a:srgbClr val="FEFFFF"/>
      </a:dk2>
      <a:lt2>
        <a:srgbClr val="FEFFFF"/>
      </a:lt2>
      <a:accent1>
        <a:srgbClr val="6D1D29"/>
      </a:accent1>
      <a:accent2>
        <a:srgbClr val="6D1D29"/>
      </a:accent2>
      <a:accent3>
        <a:srgbClr val="6D1D29"/>
      </a:accent3>
      <a:accent4>
        <a:srgbClr val="6D1D29"/>
      </a:accent4>
      <a:accent5>
        <a:srgbClr val="6D1D29"/>
      </a:accent5>
      <a:accent6>
        <a:srgbClr val="6D1D29"/>
      </a:accent6>
      <a:hlink>
        <a:srgbClr val="6D1D29"/>
      </a:hlink>
      <a:folHlink>
        <a:srgbClr val="6D1D2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3759</Words>
  <Application>WPS 演示</Application>
  <PresentationFormat>宽屏</PresentationFormat>
  <Paragraphs>578</Paragraphs>
  <Slides>25</Slides>
  <Notes>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25</vt:i4>
      </vt:variant>
    </vt:vector>
  </HeadingPairs>
  <TitlesOfParts>
    <vt:vector size="45" baseType="lpstr">
      <vt:lpstr>Arial</vt:lpstr>
      <vt:lpstr>宋体</vt:lpstr>
      <vt:lpstr>Wingdings</vt:lpstr>
      <vt:lpstr>微软雅黑</vt:lpstr>
      <vt:lpstr>楷体</vt:lpstr>
      <vt:lpstr>华文细黑</vt:lpstr>
      <vt:lpstr>阿里巴巴普惠体 B</vt:lpstr>
      <vt:lpstr>思源宋体 CN Heavy</vt:lpstr>
      <vt:lpstr>思源宋体 CN Heavy</vt:lpstr>
      <vt:lpstr>华文新魏</vt:lpstr>
      <vt:lpstr>Cambria</vt:lpstr>
      <vt:lpstr>Arial Unicode MS</vt:lpstr>
      <vt:lpstr>Ubuntu</vt:lpstr>
      <vt:lpstr>NumberOnly</vt:lpstr>
      <vt:lpstr>Arial</vt:lpstr>
      <vt:lpstr>黑体</vt:lpstr>
      <vt:lpstr>等线</vt:lpstr>
      <vt:lpstr>Office Theme</vt:lpstr>
      <vt:lpstr>Office 主题​​</vt:lpstr>
      <vt:lpstr>Prism10.Document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科研竞赛经历</vt:lpstr>
      <vt:lpstr>大创：miR-21-5p 对小鼠哮喘模型中 ILC2 的调控 </vt:lpstr>
      <vt:lpstr>北京脑神经与认知科学暑期培训班 </vt:lpstr>
      <vt:lpstr>Pan-cancer analysis of the alanyl-tRNA synthetase AARS1 as a lactyl-transferase in tumorigenesis（article 在投  共一）</vt:lpstr>
      <vt:lpstr>Pan-cancer analysis of the alanyl-tRNA synthetase AARS1 as a lactyl-transferase in tumorigenesis（article 在投  共一）</vt:lpstr>
      <vt:lpstr>Pan-cancer analysis of the alanyl-tRNA synthetase AARS1 as a lactyl-transferase in tumorigenesis（article 在投  共一）</vt:lpstr>
      <vt:lpstr>智绘·好孕 —— 数智驱动的胚胎基因组多维联检优筛领航者</vt:lpstr>
      <vt:lpstr>智绘·好孕 —— 数智驱动的胚胎基因组多维联检优筛领航者</vt:lpstr>
      <vt:lpstr>智绘·好孕 —— 数智驱动的胚胎基因组多维联检优筛领航者</vt:lpstr>
      <vt:lpstr>PowerPoint 演示文稿</vt:lpstr>
      <vt:lpstr>社会实践</vt:lpstr>
      <vt:lpstr>实用技能</vt:lpstr>
      <vt:lpstr>PowerPoint 演示文稿</vt:lpstr>
      <vt:lpstr>入学前计划</vt:lpstr>
      <vt:lpstr>研究计划</vt:lpstr>
      <vt:lpstr>入学后计划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2314981968@qq.com</dc:creator>
  <cp:lastModifiedBy>葬_旅人</cp:lastModifiedBy>
  <cp:revision>217</cp:revision>
  <dcterms:created xsi:type="dcterms:W3CDTF">2019-11-26T03:41:00Z</dcterms:created>
  <dcterms:modified xsi:type="dcterms:W3CDTF">2025-09-10T13:14:44Z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3427AAD186274AAD99A9E1AF6E743714_13</vt:lpwstr>
  </property>
  <property fmtid="{D5CDD505-2E9C-101B-9397-08002B2CF9AE}" pid="3" name="KSOProductBuildVer">
    <vt:lpwstr>2052-12.1.0.22529</vt:lpwstr>
  </property>
</Properties>
</file>